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sldIdLst>
    <p:sldId id="257" r:id="rId2"/>
    <p:sldId id="258" r:id="rId3"/>
    <p:sldId id="259" r:id="rId4"/>
    <p:sldId id="261" r:id="rId5"/>
    <p:sldId id="260" r:id="rId6"/>
  </p:sldIdLst>
  <p:sldSz cx="10439400" cy="7559675"/>
  <p:notesSz cx="6858000" cy="9144000"/>
  <p:embeddedFontLst>
    <p:embeddedFont>
      <p:font typeface="幼圆" panose="02010509060101010101" pitchFamily="49" charset="-122"/>
      <p:regular r:id="rId7"/>
    </p:embeddedFont>
    <p:embeddedFont>
      <p:font typeface="Calibri" panose="020F0502020204030204" pitchFamily="34" charset="0"/>
      <p:regular r:id="rId8"/>
      <p:bold r:id="rId9"/>
      <p:italic r:id="rId10"/>
      <p:boldItalic r:id="rId11"/>
    </p:embeddedFont>
    <p:embeddedFont>
      <p:font typeface="Calibri Light" panose="020F0302020204030204" pitchFamily="34" charset="0"/>
      <p:regular r:id="rId12"/>
      <p:italic r:id="rId13"/>
    </p:embeddedFont>
    <p:embeddedFont>
      <p:font typeface="站酷快乐体2016修订版" panose="02010600030101010101" pitchFamily="2" charset="-122"/>
      <p:regular r:id="rId14"/>
    </p:embeddedFont>
    <p:embeddedFont>
      <p:font typeface="站酷文艺体" panose="02000603000000000000" pitchFamily="2" charset="-122"/>
      <p:regular r:id="rId1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CCC"/>
    <a:srgbClr val="99D9A1"/>
    <a:srgbClr val="99FFCC"/>
    <a:srgbClr val="535353"/>
    <a:srgbClr val="F799AA"/>
    <a:srgbClr val="3399FF"/>
    <a:srgbClr val="FBCBBB"/>
    <a:srgbClr val="C993CF"/>
    <a:srgbClr val="CCE76E"/>
    <a:srgbClr val="FBC70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1" autoAdjust="0"/>
    <p:restoredTop sz="94660"/>
  </p:normalViewPr>
  <p:slideViewPr>
    <p:cSldViewPr snapToGrid="0">
      <p:cViewPr varScale="1">
        <p:scale>
          <a:sx n="109" d="100"/>
          <a:sy n="109" d="100"/>
        </p:scale>
        <p:origin x="86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82955" y="1237197"/>
            <a:ext cx="8873490" cy="2631887"/>
          </a:xfrm>
        </p:spPr>
        <p:txBody>
          <a:bodyPr anchor="b"/>
          <a:lstStyle>
            <a:lvl1pPr algn="ctr">
              <a:defRPr sz="6614"/>
            </a:lvl1pPr>
          </a:lstStyle>
          <a:p>
            <a:r>
              <a:rPr lang="en-US" altLang="zh-CN"/>
              <a:t>Click to edit Master title style</a:t>
            </a:r>
            <a:endParaRPr lang="en-US" dirty="0"/>
          </a:p>
        </p:txBody>
      </p:sp>
      <p:sp>
        <p:nvSpPr>
          <p:cNvPr id="3" name="Subtitle 2"/>
          <p:cNvSpPr>
            <a:spLocks noGrp="1"/>
          </p:cNvSpPr>
          <p:nvPr>
            <p:ph type="subTitle" idx="1"/>
          </p:nvPr>
        </p:nvSpPr>
        <p:spPr>
          <a:xfrm>
            <a:off x="1304925" y="3970580"/>
            <a:ext cx="7829550" cy="1825171"/>
          </a:xfrm>
        </p:spPr>
        <p:txBody>
          <a:bodyPr/>
          <a:lstStyle>
            <a:lvl1pPr marL="0" indent="0" algn="ctr">
              <a:buNone/>
              <a:defRPr sz="2646"/>
            </a:lvl1pPr>
            <a:lvl2pPr marL="503972" indent="0" algn="ctr">
              <a:buNone/>
              <a:defRPr sz="2205"/>
            </a:lvl2pPr>
            <a:lvl3pPr marL="1007943" indent="0" algn="ctr">
              <a:buNone/>
              <a:defRPr sz="1984"/>
            </a:lvl3pPr>
            <a:lvl4pPr marL="1511915" indent="0" algn="ctr">
              <a:buNone/>
              <a:defRPr sz="1764"/>
            </a:lvl4pPr>
            <a:lvl5pPr marL="2015886" indent="0" algn="ctr">
              <a:buNone/>
              <a:defRPr sz="1764"/>
            </a:lvl5pPr>
            <a:lvl6pPr marL="2519858" indent="0" algn="ctr">
              <a:buNone/>
              <a:defRPr sz="1764"/>
            </a:lvl6pPr>
            <a:lvl7pPr marL="3023829" indent="0" algn="ctr">
              <a:buNone/>
              <a:defRPr sz="1764"/>
            </a:lvl7pPr>
            <a:lvl8pPr marL="3527801" indent="0" algn="ctr">
              <a:buNone/>
              <a:defRPr sz="1764"/>
            </a:lvl8pPr>
            <a:lvl9pPr marL="4031772" indent="0" algn="ctr">
              <a:buNone/>
              <a:defRPr sz="1764"/>
            </a:lvl9pPr>
          </a:lstStyle>
          <a:p>
            <a:r>
              <a:rPr lang="en-US" altLang="zh-CN"/>
              <a:t>Click to edit Master subtitle style</a:t>
            </a:r>
            <a:endParaRPr lang="en-US" dirty="0"/>
          </a:p>
        </p:txBody>
      </p:sp>
      <p:sp>
        <p:nvSpPr>
          <p:cNvPr id="4" name="Date Placeholder 3"/>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026469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646360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470696" y="402483"/>
            <a:ext cx="2250996" cy="6406475"/>
          </a:xfrm>
        </p:spPr>
        <p:txBody>
          <a:bodyPr vert="eaVert"/>
          <a:lstStyle/>
          <a:p>
            <a:r>
              <a:rPr lang="en-US" altLang="zh-CN"/>
              <a:t>Click to edit Master title style</a:t>
            </a:r>
            <a:endParaRPr lang="en-US" dirty="0"/>
          </a:p>
        </p:txBody>
      </p:sp>
      <p:sp>
        <p:nvSpPr>
          <p:cNvPr id="3" name="Vertical Text Placeholder 2"/>
          <p:cNvSpPr>
            <a:spLocks noGrp="1"/>
          </p:cNvSpPr>
          <p:nvPr>
            <p:ph type="body" orient="vert" idx="1"/>
          </p:nvPr>
        </p:nvSpPr>
        <p:spPr>
          <a:xfrm>
            <a:off x="717710" y="402483"/>
            <a:ext cx="6622494" cy="6406475"/>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1077145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2C07900C-5CBC-428A-A4DA-025D54117457}"/>
              </a:ext>
            </a:extLst>
          </p:cNvPr>
          <p:cNvSpPr/>
          <p:nvPr userDrawn="1"/>
        </p:nvSpPr>
        <p:spPr>
          <a:xfrm>
            <a:off x="237392" y="246185"/>
            <a:ext cx="10014439" cy="7095392"/>
          </a:xfrm>
          <a:prstGeom prst="roundRect">
            <a:avLst>
              <a:gd name="adj" fmla="val 0"/>
            </a:avLst>
          </a:prstGeom>
          <a:solidFill>
            <a:schemeClr val="bg1"/>
          </a:solidFill>
          <a:ln>
            <a:noFill/>
          </a:ln>
          <a:effectLst>
            <a:outerShdw blurRad="50800" dist="38100" algn="tl" rotWithShape="0">
              <a:prstClr val="black">
                <a:alpha val="4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4197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12272" y="1884671"/>
            <a:ext cx="9003983" cy="3144614"/>
          </a:xfrm>
        </p:spPr>
        <p:txBody>
          <a:bodyPr anchor="b"/>
          <a:lstStyle>
            <a:lvl1pPr>
              <a:defRPr sz="6614"/>
            </a:lvl1pPr>
          </a:lstStyle>
          <a:p>
            <a:r>
              <a:rPr lang="en-US" altLang="zh-CN"/>
              <a:t>Click to edit Master title style</a:t>
            </a:r>
            <a:endParaRPr lang="en-US" dirty="0"/>
          </a:p>
        </p:txBody>
      </p:sp>
      <p:sp>
        <p:nvSpPr>
          <p:cNvPr id="3" name="Text Placeholder 2"/>
          <p:cNvSpPr>
            <a:spLocks noGrp="1"/>
          </p:cNvSpPr>
          <p:nvPr>
            <p:ph type="body" idx="1"/>
          </p:nvPr>
        </p:nvSpPr>
        <p:spPr>
          <a:xfrm>
            <a:off x="712272" y="5059035"/>
            <a:ext cx="9003983" cy="1653678"/>
          </a:xfrm>
        </p:spPr>
        <p:txBody>
          <a:bodyPr/>
          <a:lstStyle>
            <a:lvl1pPr marL="0" indent="0">
              <a:buNone/>
              <a:defRPr sz="2646">
                <a:solidFill>
                  <a:schemeClr val="tx1"/>
                </a:solidFill>
              </a:defRPr>
            </a:lvl1pPr>
            <a:lvl2pPr marL="503972" indent="0">
              <a:buNone/>
              <a:defRPr sz="2205">
                <a:solidFill>
                  <a:schemeClr val="tx1">
                    <a:tint val="75000"/>
                  </a:schemeClr>
                </a:solidFill>
              </a:defRPr>
            </a:lvl2pPr>
            <a:lvl3pPr marL="1007943" indent="0">
              <a:buNone/>
              <a:defRPr sz="1984">
                <a:solidFill>
                  <a:schemeClr val="tx1">
                    <a:tint val="75000"/>
                  </a:schemeClr>
                </a:solidFill>
              </a:defRPr>
            </a:lvl3pPr>
            <a:lvl4pPr marL="1511915" indent="0">
              <a:buNone/>
              <a:defRPr sz="1764">
                <a:solidFill>
                  <a:schemeClr val="tx1">
                    <a:tint val="75000"/>
                  </a:schemeClr>
                </a:solidFill>
              </a:defRPr>
            </a:lvl4pPr>
            <a:lvl5pPr marL="2015886" indent="0">
              <a:buNone/>
              <a:defRPr sz="1764">
                <a:solidFill>
                  <a:schemeClr val="tx1">
                    <a:tint val="75000"/>
                  </a:schemeClr>
                </a:solidFill>
              </a:defRPr>
            </a:lvl5pPr>
            <a:lvl6pPr marL="2519858" indent="0">
              <a:buNone/>
              <a:defRPr sz="1764">
                <a:solidFill>
                  <a:schemeClr val="tx1">
                    <a:tint val="75000"/>
                  </a:schemeClr>
                </a:solidFill>
              </a:defRPr>
            </a:lvl6pPr>
            <a:lvl7pPr marL="3023829" indent="0">
              <a:buNone/>
              <a:defRPr sz="1764">
                <a:solidFill>
                  <a:schemeClr val="tx1">
                    <a:tint val="75000"/>
                  </a:schemeClr>
                </a:solidFill>
              </a:defRPr>
            </a:lvl7pPr>
            <a:lvl8pPr marL="3527801" indent="0">
              <a:buNone/>
              <a:defRPr sz="1764">
                <a:solidFill>
                  <a:schemeClr val="tx1">
                    <a:tint val="75000"/>
                  </a:schemeClr>
                </a:solidFill>
              </a:defRPr>
            </a:lvl8pPr>
            <a:lvl9pPr marL="4031772" indent="0">
              <a:buNone/>
              <a:defRPr sz="1764">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1886747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Content Placeholder 2"/>
          <p:cNvSpPr>
            <a:spLocks noGrp="1"/>
          </p:cNvSpPr>
          <p:nvPr>
            <p:ph sz="half" idx="1"/>
          </p:nvPr>
        </p:nvSpPr>
        <p:spPr>
          <a:xfrm>
            <a:off x="717709" y="2012414"/>
            <a:ext cx="4436745" cy="479654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5284946" y="2012414"/>
            <a:ext cx="4436745" cy="479654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Date Placeholder 4"/>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4292593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19068" y="402484"/>
            <a:ext cx="9003983" cy="1461188"/>
          </a:xfrm>
        </p:spPr>
        <p:txBody>
          <a:bodyPr/>
          <a:lstStyle/>
          <a:p>
            <a:r>
              <a:rPr lang="en-US" altLang="zh-CN"/>
              <a:t>Click to edit Master title style</a:t>
            </a:r>
            <a:endParaRPr lang="en-US" dirty="0"/>
          </a:p>
        </p:txBody>
      </p:sp>
      <p:sp>
        <p:nvSpPr>
          <p:cNvPr id="3" name="Text Placeholder 2"/>
          <p:cNvSpPr>
            <a:spLocks noGrp="1"/>
          </p:cNvSpPr>
          <p:nvPr>
            <p:ph type="body" idx="1"/>
          </p:nvPr>
        </p:nvSpPr>
        <p:spPr>
          <a:xfrm>
            <a:off x="719070" y="1853171"/>
            <a:ext cx="4416355"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ltLang="zh-CN"/>
              <a:t>Click to edit Master text styles</a:t>
            </a:r>
          </a:p>
        </p:txBody>
      </p:sp>
      <p:sp>
        <p:nvSpPr>
          <p:cNvPr id="4" name="Content Placeholder 3"/>
          <p:cNvSpPr>
            <a:spLocks noGrp="1"/>
          </p:cNvSpPr>
          <p:nvPr>
            <p:ph sz="half" idx="2"/>
          </p:nvPr>
        </p:nvSpPr>
        <p:spPr>
          <a:xfrm>
            <a:off x="719070" y="2761381"/>
            <a:ext cx="4416355" cy="4061576"/>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Text Placeholder 4"/>
          <p:cNvSpPr>
            <a:spLocks noGrp="1"/>
          </p:cNvSpPr>
          <p:nvPr>
            <p:ph type="body" sz="quarter" idx="3"/>
          </p:nvPr>
        </p:nvSpPr>
        <p:spPr>
          <a:xfrm>
            <a:off x="5284947" y="1853171"/>
            <a:ext cx="4438105"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ltLang="zh-CN"/>
              <a:t>Click to edit Master text styles</a:t>
            </a:r>
          </a:p>
        </p:txBody>
      </p:sp>
      <p:sp>
        <p:nvSpPr>
          <p:cNvPr id="6" name="Content Placeholder 5"/>
          <p:cNvSpPr>
            <a:spLocks noGrp="1"/>
          </p:cNvSpPr>
          <p:nvPr>
            <p:ph sz="quarter" idx="4"/>
          </p:nvPr>
        </p:nvSpPr>
        <p:spPr>
          <a:xfrm>
            <a:off x="5284947" y="2761381"/>
            <a:ext cx="4438105" cy="4061576"/>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436427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Date Placeholder 2"/>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1625692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113139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9069" y="503978"/>
            <a:ext cx="3366978" cy="1763924"/>
          </a:xfrm>
        </p:spPr>
        <p:txBody>
          <a:bodyPr anchor="b"/>
          <a:lstStyle>
            <a:lvl1pPr>
              <a:defRPr sz="3527"/>
            </a:lvl1pPr>
          </a:lstStyle>
          <a:p>
            <a:r>
              <a:rPr lang="en-US" altLang="zh-CN"/>
              <a:t>Click to edit Master title style</a:t>
            </a:r>
            <a:endParaRPr lang="en-US" dirty="0"/>
          </a:p>
        </p:txBody>
      </p:sp>
      <p:sp>
        <p:nvSpPr>
          <p:cNvPr id="3" name="Content Placeholder 2"/>
          <p:cNvSpPr>
            <a:spLocks noGrp="1"/>
          </p:cNvSpPr>
          <p:nvPr>
            <p:ph idx="1"/>
          </p:nvPr>
        </p:nvSpPr>
        <p:spPr>
          <a:xfrm>
            <a:off x="4438105" y="1088455"/>
            <a:ext cx="5284946"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Text Placeholder 3"/>
          <p:cNvSpPr>
            <a:spLocks noGrp="1"/>
          </p:cNvSpPr>
          <p:nvPr>
            <p:ph type="body" sz="half" idx="2"/>
          </p:nvPr>
        </p:nvSpPr>
        <p:spPr>
          <a:xfrm>
            <a:off x="719069" y="2267902"/>
            <a:ext cx="336697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9923266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9069" y="503978"/>
            <a:ext cx="3366978" cy="1763924"/>
          </a:xfrm>
        </p:spPr>
        <p:txBody>
          <a:bodyPr anchor="b"/>
          <a:lstStyle>
            <a:lvl1pPr>
              <a:defRPr sz="3527"/>
            </a:lvl1pPr>
          </a:lstStyle>
          <a:p>
            <a:r>
              <a:rPr lang="en-US" altLang="zh-CN"/>
              <a:t>Click to edit Master title style</a:t>
            </a:r>
            <a:endParaRPr lang="en-US" dirty="0"/>
          </a:p>
        </p:txBody>
      </p:sp>
      <p:sp>
        <p:nvSpPr>
          <p:cNvPr id="3" name="Picture Placeholder 2"/>
          <p:cNvSpPr>
            <a:spLocks noGrp="1" noChangeAspect="1"/>
          </p:cNvSpPr>
          <p:nvPr>
            <p:ph type="pic" idx="1"/>
          </p:nvPr>
        </p:nvSpPr>
        <p:spPr>
          <a:xfrm>
            <a:off x="4438105" y="1088455"/>
            <a:ext cx="5284946" cy="5372269"/>
          </a:xfrm>
        </p:spPr>
        <p:txBody>
          <a:bodyPr anchor="t"/>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ltLang="zh-CN"/>
              <a:t>Click icon to add picture</a:t>
            </a:r>
            <a:endParaRPr lang="en-US" dirty="0"/>
          </a:p>
        </p:txBody>
      </p:sp>
      <p:sp>
        <p:nvSpPr>
          <p:cNvPr id="4" name="Text Placeholder 3"/>
          <p:cNvSpPr>
            <a:spLocks noGrp="1"/>
          </p:cNvSpPr>
          <p:nvPr>
            <p:ph type="body" sz="half" idx="2"/>
          </p:nvPr>
        </p:nvSpPr>
        <p:spPr>
          <a:xfrm>
            <a:off x="719069" y="2267902"/>
            <a:ext cx="336697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5A2764F3-DBB5-4902-B2AD-74ED6E4D798E}" type="datetimeFigureOut">
              <a:rPr lang="zh-CN" altLang="en-US" smtClean="0"/>
              <a:t>2020/5/15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820267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17709" y="402484"/>
            <a:ext cx="9003983" cy="1461188"/>
          </a:xfrm>
          <a:prstGeom prst="rect">
            <a:avLst/>
          </a:prstGeom>
        </p:spPr>
        <p:txBody>
          <a:bodyPr vert="horz" lIns="91440" tIns="45720" rIns="91440" bIns="45720" rtlCol="0" anchor="ctr">
            <a:normAutofit/>
          </a:bodyPr>
          <a:lstStyle/>
          <a:p>
            <a:r>
              <a:rPr lang="en-US" altLang="zh-CN"/>
              <a:t>Click to edit Master title style</a:t>
            </a:r>
            <a:endParaRPr lang="en-US" dirty="0"/>
          </a:p>
        </p:txBody>
      </p:sp>
      <p:sp>
        <p:nvSpPr>
          <p:cNvPr id="3" name="Text Placeholder 2"/>
          <p:cNvSpPr>
            <a:spLocks noGrp="1"/>
          </p:cNvSpPr>
          <p:nvPr>
            <p:ph type="body" idx="1"/>
          </p:nvPr>
        </p:nvSpPr>
        <p:spPr>
          <a:xfrm>
            <a:off x="717709" y="2012414"/>
            <a:ext cx="9003983" cy="4796544"/>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2"/>
          </p:nvPr>
        </p:nvSpPr>
        <p:spPr>
          <a:xfrm>
            <a:off x="717709" y="7006700"/>
            <a:ext cx="2348865" cy="402483"/>
          </a:xfrm>
          <a:prstGeom prst="rect">
            <a:avLst/>
          </a:prstGeom>
        </p:spPr>
        <p:txBody>
          <a:bodyPr vert="horz" lIns="91440" tIns="45720" rIns="91440" bIns="45720" rtlCol="0" anchor="ctr"/>
          <a:lstStyle>
            <a:lvl1pPr algn="l">
              <a:defRPr sz="1323">
                <a:solidFill>
                  <a:schemeClr val="tx1">
                    <a:tint val="75000"/>
                  </a:schemeClr>
                </a:solidFill>
              </a:defRPr>
            </a:lvl1pPr>
          </a:lstStyle>
          <a:p>
            <a:fld id="{5A2764F3-DBB5-4902-B2AD-74ED6E4D798E}" type="datetimeFigureOut">
              <a:rPr lang="zh-CN" altLang="en-US" smtClean="0"/>
              <a:t>2020/5/15</a:t>
            </a:fld>
            <a:endParaRPr lang="zh-CN" altLang="en-US"/>
          </a:p>
        </p:txBody>
      </p:sp>
      <p:sp>
        <p:nvSpPr>
          <p:cNvPr id="5" name="Footer Placeholder 4"/>
          <p:cNvSpPr>
            <a:spLocks noGrp="1"/>
          </p:cNvSpPr>
          <p:nvPr>
            <p:ph type="ftr" sz="quarter" idx="3"/>
          </p:nvPr>
        </p:nvSpPr>
        <p:spPr>
          <a:xfrm>
            <a:off x="3458051" y="7006700"/>
            <a:ext cx="3523298" cy="402483"/>
          </a:xfrm>
          <a:prstGeom prst="rect">
            <a:avLst/>
          </a:prstGeom>
        </p:spPr>
        <p:txBody>
          <a:bodyPr vert="horz" lIns="91440" tIns="45720" rIns="91440" bIns="45720" rtlCol="0" anchor="ctr"/>
          <a:lstStyle>
            <a:lvl1pPr algn="ctr">
              <a:defRPr sz="1323">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7372826" y="7006700"/>
            <a:ext cx="2348865" cy="402483"/>
          </a:xfrm>
          <a:prstGeom prst="rect">
            <a:avLst/>
          </a:prstGeom>
        </p:spPr>
        <p:txBody>
          <a:bodyPr vert="horz" lIns="91440" tIns="45720" rIns="91440" bIns="45720" rtlCol="0" anchor="ctr"/>
          <a:lstStyle>
            <a:lvl1pPr algn="r">
              <a:defRPr sz="1323">
                <a:solidFill>
                  <a:schemeClr val="tx1">
                    <a:tint val="75000"/>
                  </a:schemeClr>
                </a:solidFill>
              </a:defRPr>
            </a:lvl1pPr>
          </a:lstStyle>
          <a:p>
            <a:fld id="{793DC54E-90E0-4390-A7C0-9478B019C636}" type="slidenum">
              <a:rPr lang="zh-CN" altLang="en-US" smtClean="0"/>
              <a:t>‹#›</a:t>
            </a:fld>
            <a:endParaRPr lang="zh-CN" altLang="en-US"/>
          </a:p>
        </p:txBody>
      </p:sp>
    </p:spTree>
    <p:extLst>
      <p:ext uri="{BB962C8B-B14F-4D97-AF65-F5344CB8AC3E}">
        <p14:creationId xmlns:p14="http://schemas.microsoft.com/office/powerpoint/2010/main" val="32414503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007943" rtl="0" eaLnBrk="1" latinLnBrk="0" hangingPunct="1">
        <a:lnSpc>
          <a:spcPct val="90000"/>
        </a:lnSpc>
        <a:spcBef>
          <a:spcPct val="0"/>
        </a:spcBef>
        <a:buNone/>
        <a:defRPr sz="4850" kern="1200">
          <a:solidFill>
            <a:schemeClr val="tx1"/>
          </a:solidFill>
          <a:latin typeface="+mj-lt"/>
          <a:ea typeface="+mj-ea"/>
          <a:cs typeface="+mj-cs"/>
        </a:defRPr>
      </a:lvl1pPr>
    </p:titleStyle>
    <p:bodyStyle>
      <a:lvl1pPr marL="251986" indent="-251986" algn="l" defTabSz="1007943" rtl="0" eaLnBrk="1" latinLnBrk="0" hangingPunct="1">
        <a:lnSpc>
          <a:spcPct val="90000"/>
        </a:lnSpc>
        <a:spcBef>
          <a:spcPts val="1102"/>
        </a:spcBef>
        <a:buFont typeface="Arial" panose="020B0604020202020204" pitchFamily="34" charset="0"/>
        <a:buChar char="•"/>
        <a:defRPr sz="3086" kern="1200">
          <a:solidFill>
            <a:schemeClr val="tx1"/>
          </a:solidFill>
          <a:latin typeface="+mn-lt"/>
          <a:ea typeface="+mn-ea"/>
          <a:cs typeface="+mn-cs"/>
        </a:defRPr>
      </a:lvl1pPr>
      <a:lvl2pPr marL="755957" indent="-251986" algn="l" defTabSz="1007943" rtl="0" eaLnBrk="1" latinLnBrk="0" hangingPunct="1">
        <a:lnSpc>
          <a:spcPct val="90000"/>
        </a:lnSpc>
        <a:spcBef>
          <a:spcPts val="551"/>
        </a:spcBef>
        <a:buFont typeface="Arial" panose="020B0604020202020204" pitchFamily="34" charset="0"/>
        <a:buChar char="•"/>
        <a:defRPr sz="2646" kern="1200">
          <a:solidFill>
            <a:schemeClr val="tx1"/>
          </a:solidFill>
          <a:latin typeface="+mn-lt"/>
          <a:ea typeface="+mn-ea"/>
          <a:cs typeface="+mn-cs"/>
        </a:defRPr>
      </a:lvl2pPr>
      <a:lvl3pPr marL="1259929" indent="-251986" algn="l" defTabSz="1007943" rtl="0" eaLnBrk="1" latinLnBrk="0" hangingPunct="1">
        <a:lnSpc>
          <a:spcPct val="90000"/>
        </a:lnSpc>
        <a:spcBef>
          <a:spcPts val="551"/>
        </a:spcBef>
        <a:buFont typeface="Arial" panose="020B0604020202020204" pitchFamily="34" charset="0"/>
        <a:buChar char="•"/>
        <a:defRPr sz="2205" kern="1200">
          <a:solidFill>
            <a:schemeClr val="tx1"/>
          </a:solidFill>
          <a:latin typeface="+mn-lt"/>
          <a:ea typeface="+mn-ea"/>
          <a:cs typeface="+mn-cs"/>
        </a:defRPr>
      </a:lvl3pPr>
      <a:lvl4pPr marL="1763900"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4pPr>
      <a:lvl5pPr marL="2267872"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kanjianshijian.com/"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www.kanjianshijian.com/"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kanjianshijian.com/"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shiguangjimu/timetable"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hyperlink" Target="https://www.freepik.com/"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shiguangjimu/timetable"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hyperlink" Target="https://www.freepik.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61AB"/>
        </a:solidFill>
        <a:effectLst/>
      </p:bgPr>
    </p:bg>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B30370BD-F87C-4341-AB79-CD7836F84245}"/>
              </a:ext>
            </a:extLst>
          </p:cNvPr>
          <p:cNvGraphicFramePr>
            <a:graphicFrameLocks noGrp="1"/>
          </p:cNvGraphicFramePr>
          <p:nvPr>
            <p:extLst>
              <p:ext uri="{D42A27DB-BD31-4B8C-83A1-F6EECF244321}">
                <p14:modId xmlns:p14="http://schemas.microsoft.com/office/powerpoint/2010/main" val="1287240994"/>
              </p:ext>
            </p:extLst>
          </p:nvPr>
        </p:nvGraphicFramePr>
        <p:xfrm>
          <a:off x="553915" y="1714834"/>
          <a:ext cx="7350368" cy="4421235"/>
        </p:xfrm>
        <a:graphic>
          <a:graphicData uri="http://schemas.openxmlformats.org/drawingml/2006/table">
            <a:tbl>
              <a:tblPr>
                <a:tableStyleId>{BC89EF96-8CEA-46FF-86C4-4CE0E7609802}</a:tableStyleId>
              </a:tblPr>
              <a:tblGrid>
                <a:gridCol w="3427386">
                  <a:extLst>
                    <a:ext uri="{9D8B030D-6E8A-4147-A177-3AD203B41FA5}">
                      <a16:colId xmlns:a16="http://schemas.microsoft.com/office/drawing/2014/main" val="2790674157"/>
                    </a:ext>
                  </a:extLst>
                </a:gridCol>
                <a:gridCol w="458687">
                  <a:extLst>
                    <a:ext uri="{9D8B030D-6E8A-4147-A177-3AD203B41FA5}">
                      <a16:colId xmlns:a16="http://schemas.microsoft.com/office/drawing/2014/main" val="2587985304"/>
                    </a:ext>
                  </a:extLst>
                </a:gridCol>
                <a:gridCol w="458687">
                  <a:extLst>
                    <a:ext uri="{9D8B030D-6E8A-4147-A177-3AD203B41FA5}">
                      <a16:colId xmlns:a16="http://schemas.microsoft.com/office/drawing/2014/main" val="1698899153"/>
                    </a:ext>
                  </a:extLst>
                </a:gridCol>
                <a:gridCol w="458687">
                  <a:extLst>
                    <a:ext uri="{9D8B030D-6E8A-4147-A177-3AD203B41FA5}">
                      <a16:colId xmlns:a16="http://schemas.microsoft.com/office/drawing/2014/main" val="2496442950"/>
                    </a:ext>
                  </a:extLst>
                </a:gridCol>
                <a:gridCol w="458687">
                  <a:extLst>
                    <a:ext uri="{9D8B030D-6E8A-4147-A177-3AD203B41FA5}">
                      <a16:colId xmlns:a16="http://schemas.microsoft.com/office/drawing/2014/main" val="4109622381"/>
                    </a:ext>
                  </a:extLst>
                </a:gridCol>
                <a:gridCol w="458687">
                  <a:extLst>
                    <a:ext uri="{9D8B030D-6E8A-4147-A177-3AD203B41FA5}">
                      <a16:colId xmlns:a16="http://schemas.microsoft.com/office/drawing/2014/main" val="1247908907"/>
                    </a:ext>
                  </a:extLst>
                </a:gridCol>
                <a:gridCol w="458687">
                  <a:extLst>
                    <a:ext uri="{9D8B030D-6E8A-4147-A177-3AD203B41FA5}">
                      <a16:colId xmlns:a16="http://schemas.microsoft.com/office/drawing/2014/main" val="717691446"/>
                    </a:ext>
                  </a:extLst>
                </a:gridCol>
                <a:gridCol w="458687">
                  <a:extLst>
                    <a:ext uri="{9D8B030D-6E8A-4147-A177-3AD203B41FA5}">
                      <a16:colId xmlns:a16="http://schemas.microsoft.com/office/drawing/2014/main" val="4127881446"/>
                    </a:ext>
                  </a:extLst>
                </a:gridCol>
                <a:gridCol w="712173">
                  <a:extLst>
                    <a:ext uri="{9D8B030D-6E8A-4147-A177-3AD203B41FA5}">
                      <a16:colId xmlns:a16="http://schemas.microsoft.com/office/drawing/2014/main" val="2491884661"/>
                    </a:ext>
                  </a:extLst>
                </a:gridCol>
              </a:tblGrid>
              <a:tr h="482965">
                <a:tc>
                  <a:txBody>
                    <a:bodyPr/>
                    <a:lstStyle/>
                    <a:p>
                      <a:pPr algn="ctr"/>
                      <a:r>
                        <a:rPr lang="zh-CN" altLang="en-US" sz="1400" dirty="0">
                          <a:latin typeface="站酷文艺体" panose="02000603000000000000" pitchFamily="2" charset="-122"/>
                          <a:ea typeface="站酷文艺体" panose="02000603000000000000" pitchFamily="2" charset="-122"/>
                        </a:rPr>
                        <a:t>好习惯</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星期</a:t>
                      </a:r>
                    </a:p>
                  </a:txBody>
                  <a:tcPr anchor="ctr">
                    <a:noFill/>
                  </a:tcPr>
                </a:tc>
                <a:tc>
                  <a:txBody>
                    <a:bodyPr/>
                    <a:lstStyle/>
                    <a:p>
                      <a:pPr algn="ctr"/>
                      <a:r>
                        <a:rPr lang="zh-CN" altLang="en-US" sz="1400" dirty="0">
                          <a:latin typeface="站酷文艺体" panose="02000603000000000000" pitchFamily="2" charset="-122"/>
                          <a:ea typeface="站酷文艺体" panose="02000603000000000000" pitchFamily="2" charset="-122"/>
                        </a:rPr>
                        <a:t>一</a:t>
                      </a:r>
                    </a:p>
                  </a:txBody>
                  <a:tcPr anchor="ctr">
                    <a:solidFill>
                      <a:srgbClr val="F799AA">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二</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三</a:t>
                      </a:r>
                    </a:p>
                  </a:txBody>
                  <a:tcPr anchor="ctr">
                    <a:solidFill>
                      <a:srgbClr val="FFFCCC">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四</a:t>
                      </a:r>
                    </a:p>
                  </a:txBody>
                  <a:tcPr anchor="ctr">
                    <a:solidFill>
                      <a:srgbClr val="CCE76E">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五</a:t>
                      </a:r>
                    </a:p>
                  </a:txBody>
                  <a:tcPr anchor="ctr">
                    <a:solidFill>
                      <a:srgbClr val="99D9A1">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六</a:t>
                      </a:r>
                    </a:p>
                  </a:txBody>
                  <a:tcPr anchor="ctr">
                    <a:solidFill>
                      <a:srgbClr val="C993CF">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日</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得分</a:t>
                      </a:r>
                    </a:p>
                  </a:txBody>
                  <a:tcPr anchor="ctr">
                    <a:noFill/>
                  </a:tcPr>
                </a:tc>
                <a:extLst>
                  <a:ext uri="{0D108BD9-81ED-4DB2-BD59-A6C34878D82A}">
                    <a16:rowId xmlns:a16="http://schemas.microsoft.com/office/drawing/2014/main" val="765306330"/>
                  </a:ext>
                </a:extLst>
              </a:tr>
              <a:tr h="393215">
                <a:tc>
                  <a:txBody>
                    <a:bodyPr/>
                    <a:lstStyle/>
                    <a:p>
                      <a:endParaRPr lang="zh-CN" altLang="en-US" dirty="0"/>
                    </a:p>
                  </a:txBody>
                  <a:tcPr>
                    <a:noFill/>
                  </a:tcPr>
                </a:tc>
                <a:tc>
                  <a:txBody>
                    <a:bodyPr/>
                    <a:lstStyle/>
                    <a:p>
                      <a:endParaRPr lang="zh-CN" altLang="en-US" dirty="0"/>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dirty="0"/>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7471244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316512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242267870"/>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dirty="0"/>
                    </a:p>
                  </a:txBody>
                  <a:tcPr>
                    <a:noFill/>
                  </a:tcPr>
                </a:tc>
                <a:extLst>
                  <a:ext uri="{0D108BD9-81ED-4DB2-BD59-A6C34878D82A}">
                    <a16:rowId xmlns:a16="http://schemas.microsoft.com/office/drawing/2014/main" val="329161391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823411937"/>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46022299"/>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133822495"/>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95928865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151346412"/>
                  </a:ext>
                </a:extLst>
              </a:tr>
              <a:tr h="393215">
                <a:tc>
                  <a:txBody>
                    <a:bodyPr/>
                    <a:lstStyle/>
                    <a:p>
                      <a:pPr algn="ctr"/>
                      <a:r>
                        <a:rPr lang="zh-CN" altLang="en-US" sz="1400" dirty="0">
                          <a:latin typeface="站酷文艺体" panose="02000603000000000000" pitchFamily="2" charset="-122"/>
                          <a:ea typeface="站酷文艺体" panose="02000603000000000000" pitchFamily="2" charset="-122"/>
                        </a:rPr>
                        <a:t>每日得分</a:t>
                      </a:r>
                    </a:p>
                  </a:txBody>
                  <a:tcPr anchor="ctr">
                    <a:solidFill>
                      <a:srgbClr val="99FFCC"/>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solidFill>
                  </a:tcPr>
                </a:tc>
                <a:extLst>
                  <a:ext uri="{0D108BD9-81ED-4DB2-BD59-A6C34878D82A}">
                    <a16:rowId xmlns:a16="http://schemas.microsoft.com/office/drawing/2014/main" val="3570326797"/>
                  </a:ext>
                </a:extLst>
              </a:tr>
            </a:tbl>
          </a:graphicData>
        </a:graphic>
      </p:graphicFrame>
      <p:sp>
        <p:nvSpPr>
          <p:cNvPr id="11" name="TextBox 10">
            <a:extLst>
              <a:ext uri="{FF2B5EF4-FFF2-40B4-BE49-F238E27FC236}">
                <a16:creationId xmlns:a16="http://schemas.microsoft.com/office/drawing/2014/main" id="{17A63318-A858-463E-9BF6-858D0756362B}"/>
              </a:ext>
            </a:extLst>
          </p:cNvPr>
          <p:cNvSpPr txBox="1"/>
          <p:nvPr/>
        </p:nvSpPr>
        <p:spPr>
          <a:xfrm>
            <a:off x="552189" y="445602"/>
            <a:ext cx="4600940" cy="646331"/>
          </a:xfrm>
          <a:prstGeom prst="rect">
            <a:avLst/>
          </a:prstGeom>
          <a:noFill/>
        </p:spPr>
        <p:txBody>
          <a:bodyPr wrap="none" rtlCol="0">
            <a:spAutoFit/>
          </a:bodyPr>
          <a:lstStyle/>
          <a:p>
            <a:r>
              <a:rPr lang="en-US" altLang="zh-CN" sz="3600" dirty="0">
                <a:solidFill>
                  <a:srgbClr val="F799AA"/>
                </a:solidFill>
                <a:latin typeface="站酷快乐体2016修订版" panose="02010600030101010101" pitchFamily="2" charset="-122"/>
                <a:ea typeface="站酷快乐体2016修订版" panose="02010600030101010101" pitchFamily="2" charset="-122"/>
              </a:rPr>
              <a:t>7</a:t>
            </a:r>
            <a:r>
              <a:rPr lang="zh-CN" altLang="en-US" sz="3600" dirty="0">
                <a:solidFill>
                  <a:srgbClr val="3399FF"/>
                </a:solidFill>
                <a:latin typeface="站酷快乐体2016修订版" panose="02010600030101010101" pitchFamily="2" charset="-122"/>
                <a:ea typeface="站酷快乐体2016修订版" panose="02010600030101010101" pitchFamily="2" charset="-122"/>
              </a:rPr>
              <a:t>天</a:t>
            </a:r>
            <a:r>
              <a:rPr lang="zh-CN" altLang="en-US" sz="3600" dirty="0">
                <a:solidFill>
                  <a:srgbClr val="FF0000"/>
                </a:solidFill>
                <a:latin typeface="站酷快乐体2016修订版" panose="02010600030101010101" pitchFamily="2" charset="-122"/>
                <a:ea typeface="站酷快乐体2016修订版" panose="02010600030101010101" pitchFamily="2" charset="-122"/>
              </a:rPr>
              <a:t>好</a:t>
            </a:r>
            <a:r>
              <a:rPr lang="zh-CN" altLang="en-US" sz="3600" dirty="0">
                <a:solidFill>
                  <a:srgbClr val="10AB5A"/>
                </a:solidFill>
                <a:latin typeface="站酷快乐体2016修订版" panose="02010600030101010101" pitchFamily="2" charset="-122"/>
                <a:ea typeface="站酷快乐体2016修订版" panose="02010600030101010101" pitchFamily="2" charset="-122"/>
              </a:rPr>
              <a:t>习</a:t>
            </a:r>
            <a:r>
              <a:rPr lang="zh-CN" altLang="en-US" sz="3600" dirty="0">
                <a:solidFill>
                  <a:srgbClr val="00ACEF"/>
                </a:solidFill>
                <a:latin typeface="站酷快乐体2016修订版" panose="02010600030101010101" pitchFamily="2" charset="-122"/>
                <a:ea typeface="站酷快乐体2016修订版" panose="02010600030101010101" pitchFamily="2" charset="-122"/>
              </a:rPr>
              <a:t>惯</a:t>
            </a:r>
            <a:r>
              <a:rPr lang="zh-CN" altLang="en-US" sz="3600" dirty="0">
                <a:solidFill>
                  <a:srgbClr val="EC1B24"/>
                </a:solidFill>
                <a:latin typeface="站酷快乐体2016修订版" panose="02010600030101010101" pitchFamily="2" charset="-122"/>
                <a:ea typeface="站酷快乐体2016修订版" panose="02010600030101010101" pitchFamily="2" charset="-122"/>
              </a:rPr>
              <a:t>成</a:t>
            </a:r>
            <a:r>
              <a:rPr lang="zh-CN" altLang="en-US" sz="3600" dirty="0">
                <a:solidFill>
                  <a:srgbClr val="F040A8"/>
                </a:solidFill>
                <a:latin typeface="站酷快乐体2016修订版" panose="02010600030101010101" pitchFamily="2" charset="-122"/>
                <a:ea typeface="站酷快乐体2016修订版" panose="02010600030101010101" pitchFamily="2" charset="-122"/>
              </a:rPr>
              <a:t>长</a:t>
            </a:r>
            <a:r>
              <a:rPr lang="zh-CN" altLang="en-US" sz="3600" dirty="0">
                <a:solidFill>
                  <a:srgbClr val="F46F36"/>
                </a:solidFill>
                <a:latin typeface="站酷快乐体2016修订版" panose="02010600030101010101" pitchFamily="2" charset="-122"/>
                <a:ea typeface="站酷快乐体2016修订版" panose="02010600030101010101" pitchFamily="2" charset="-122"/>
              </a:rPr>
              <a:t>记</a:t>
            </a:r>
            <a:r>
              <a:rPr lang="zh-CN" altLang="en-US" sz="3600" dirty="0">
                <a:solidFill>
                  <a:srgbClr val="C993CF"/>
                </a:solidFill>
                <a:latin typeface="站酷快乐体2016修订版" panose="02010600030101010101" pitchFamily="2" charset="-122"/>
                <a:ea typeface="站酷快乐体2016修订版" panose="02010600030101010101" pitchFamily="2" charset="-122"/>
              </a:rPr>
              <a:t>录</a:t>
            </a:r>
            <a:r>
              <a:rPr lang="zh-CN" altLang="en-US" sz="3600" dirty="0">
                <a:solidFill>
                  <a:srgbClr val="FBC707"/>
                </a:solidFill>
                <a:latin typeface="站酷快乐体2016修订版" panose="02010600030101010101" pitchFamily="2" charset="-122"/>
                <a:ea typeface="站酷快乐体2016修订版" panose="02010600030101010101" pitchFamily="2" charset="-122"/>
              </a:rPr>
              <a:t>表</a:t>
            </a:r>
          </a:p>
        </p:txBody>
      </p:sp>
      <p:cxnSp>
        <p:nvCxnSpPr>
          <p:cNvPr id="14" name="Straight Connector 13">
            <a:extLst>
              <a:ext uri="{FF2B5EF4-FFF2-40B4-BE49-F238E27FC236}">
                <a16:creationId xmlns:a16="http://schemas.microsoft.com/office/drawing/2014/main" id="{316E0BC9-33B8-4C0D-9B7E-32FE20E322E9}"/>
              </a:ext>
            </a:extLst>
          </p:cNvPr>
          <p:cNvCxnSpPr>
            <a:cxnSpLocks/>
          </p:cNvCxnSpPr>
          <p:nvPr/>
        </p:nvCxnSpPr>
        <p:spPr>
          <a:xfrm>
            <a:off x="552189" y="1168448"/>
            <a:ext cx="9333294" cy="0"/>
          </a:xfrm>
          <a:prstGeom prst="line">
            <a:avLst/>
          </a:prstGeom>
          <a:ln w="63500" cmpd="dbl"/>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50E8CC28-0317-4F51-B8A6-5F8C3F930BFE}"/>
              </a:ext>
            </a:extLst>
          </p:cNvPr>
          <p:cNvGrpSpPr/>
          <p:nvPr/>
        </p:nvGrpSpPr>
        <p:grpSpPr>
          <a:xfrm>
            <a:off x="817685" y="1223251"/>
            <a:ext cx="8792327" cy="338554"/>
            <a:chOff x="817685" y="1258419"/>
            <a:chExt cx="8792327" cy="338554"/>
          </a:xfrm>
        </p:grpSpPr>
        <p:sp>
          <p:nvSpPr>
            <p:cNvPr id="16" name="TextBox 15">
              <a:extLst>
                <a:ext uri="{FF2B5EF4-FFF2-40B4-BE49-F238E27FC236}">
                  <a16:creationId xmlns:a16="http://schemas.microsoft.com/office/drawing/2014/main" id="{AA4A866B-B994-4EA6-B4D3-45767BD8AF02}"/>
                </a:ext>
              </a:extLst>
            </p:cNvPr>
            <p:cNvSpPr txBox="1"/>
            <p:nvPr/>
          </p:nvSpPr>
          <p:spPr>
            <a:xfrm>
              <a:off x="817685" y="1258419"/>
              <a:ext cx="992579" cy="338554"/>
            </a:xfrm>
            <a:prstGeom prst="rect">
              <a:avLst/>
            </a:prstGeom>
            <a:noFill/>
          </p:spPr>
          <p:txBody>
            <a:bodyPr wrap="none" rtlCol="0">
              <a:spAutoFit/>
            </a:bodyPr>
            <a:lstStyle/>
            <a:p>
              <a:r>
                <a:rPr lang="zh-CN" altLang="en-US" sz="1600" b="1" dirty="0">
                  <a:solidFill>
                    <a:srgbClr val="10AB5A"/>
                  </a:solidFill>
                  <a:latin typeface="站酷文艺体" panose="02000603000000000000" pitchFamily="2" charset="-122"/>
                  <a:ea typeface="站酷文艺体" panose="02000603000000000000" pitchFamily="2" charset="-122"/>
                </a:rPr>
                <a:t>共同成长</a:t>
              </a:r>
            </a:p>
          </p:txBody>
        </p:sp>
        <p:sp>
          <p:nvSpPr>
            <p:cNvPr id="17" name="TextBox 16">
              <a:extLst>
                <a:ext uri="{FF2B5EF4-FFF2-40B4-BE49-F238E27FC236}">
                  <a16:creationId xmlns:a16="http://schemas.microsoft.com/office/drawing/2014/main" id="{AF2ADB9D-928E-4A87-A77C-42909252B56E}"/>
                </a:ext>
              </a:extLst>
            </p:cNvPr>
            <p:cNvSpPr txBox="1"/>
            <p:nvPr/>
          </p:nvSpPr>
          <p:spPr>
            <a:xfrm>
              <a:off x="2117643" y="1258419"/>
              <a:ext cx="992579" cy="338554"/>
            </a:xfrm>
            <a:prstGeom prst="rect">
              <a:avLst/>
            </a:prstGeom>
            <a:noFill/>
          </p:spPr>
          <p:txBody>
            <a:bodyPr wrap="none" rtlCol="0">
              <a:spAutoFit/>
            </a:bodyPr>
            <a:lstStyle/>
            <a:p>
              <a:r>
                <a:rPr lang="zh-CN" altLang="en-US" sz="1600" b="1" dirty="0">
                  <a:solidFill>
                    <a:srgbClr val="FF61AB"/>
                  </a:solidFill>
                  <a:latin typeface="站酷文艺体" panose="02000603000000000000" pitchFamily="2" charset="-122"/>
                  <a:ea typeface="站酷文艺体" panose="02000603000000000000" pitchFamily="2" charset="-122"/>
                </a:rPr>
                <a:t>习惯养成</a:t>
              </a:r>
            </a:p>
          </p:txBody>
        </p:sp>
        <p:sp>
          <p:nvSpPr>
            <p:cNvPr id="18" name="TextBox 17">
              <a:extLst>
                <a:ext uri="{FF2B5EF4-FFF2-40B4-BE49-F238E27FC236}">
                  <a16:creationId xmlns:a16="http://schemas.microsoft.com/office/drawing/2014/main" id="{7555E660-60F2-48AA-B444-9F90BA9C4C9F}"/>
                </a:ext>
              </a:extLst>
            </p:cNvPr>
            <p:cNvSpPr txBox="1"/>
            <p:nvPr/>
          </p:nvSpPr>
          <p:spPr>
            <a:xfrm>
              <a:off x="3417601" y="1258419"/>
              <a:ext cx="992579" cy="338554"/>
            </a:xfrm>
            <a:prstGeom prst="rect">
              <a:avLst/>
            </a:prstGeom>
            <a:noFill/>
          </p:spPr>
          <p:txBody>
            <a:bodyPr wrap="none" rtlCol="0">
              <a:spAutoFit/>
            </a:bodyPr>
            <a:lstStyle/>
            <a:p>
              <a:r>
                <a:rPr lang="zh-CN" altLang="en-US" sz="1600" b="1" dirty="0">
                  <a:solidFill>
                    <a:srgbClr val="FBC707"/>
                  </a:solidFill>
                  <a:latin typeface="站酷文艺体" panose="02000603000000000000" pitchFamily="2" charset="-122"/>
                  <a:ea typeface="站酷文艺体" panose="02000603000000000000" pitchFamily="2" charset="-122"/>
                </a:rPr>
                <a:t>自主时间</a:t>
              </a:r>
            </a:p>
          </p:txBody>
        </p:sp>
        <p:sp>
          <p:nvSpPr>
            <p:cNvPr id="19" name="TextBox 18">
              <a:extLst>
                <a:ext uri="{FF2B5EF4-FFF2-40B4-BE49-F238E27FC236}">
                  <a16:creationId xmlns:a16="http://schemas.microsoft.com/office/drawing/2014/main" id="{112C24A2-FCB0-4C62-812D-26ECD4688379}"/>
                </a:ext>
              </a:extLst>
            </p:cNvPr>
            <p:cNvSpPr txBox="1"/>
            <p:nvPr/>
          </p:nvSpPr>
          <p:spPr>
            <a:xfrm>
              <a:off x="4717559" y="1258419"/>
              <a:ext cx="992579"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发现兴趣</a:t>
              </a:r>
            </a:p>
          </p:txBody>
        </p:sp>
        <p:sp>
          <p:nvSpPr>
            <p:cNvPr id="20" name="TextBox 19">
              <a:extLst>
                <a:ext uri="{FF2B5EF4-FFF2-40B4-BE49-F238E27FC236}">
                  <a16:creationId xmlns:a16="http://schemas.microsoft.com/office/drawing/2014/main" id="{9261E948-2A13-44B9-AA5C-DBCF9029B345}"/>
                </a:ext>
              </a:extLst>
            </p:cNvPr>
            <p:cNvSpPr txBox="1"/>
            <p:nvPr/>
          </p:nvSpPr>
          <p:spPr>
            <a:xfrm>
              <a:off x="6017517" y="1258419"/>
              <a:ext cx="992579" cy="338554"/>
            </a:xfrm>
            <a:prstGeom prst="rect">
              <a:avLst/>
            </a:prstGeom>
            <a:noFill/>
          </p:spPr>
          <p:txBody>
            <a:bodyPr wrap="none" rtlCol="0">
              <a:spAutoFit/>
            </a:bodyPr>
            <a:lstStyle/>
            <a:p>
              <a:r>
                <a:rPr lang="zh-CN" altLang="en-US" sz="1600" b="1" dirty="0">
                  <a:solidFill>
                    <a:srgbClr val="F46F36"/>
                  </a:solidFill>
                  <a:latin typeface="站酷文艺体" panose="02000603000000000000" pitchFamily="2" charset="-122"/>
                  <a:ea typeface="站酷文艺体" panose="02000603000000000000" pitchFamily="2" charset="-122"/>
                </a:rPr>
                <a:t>主动学习</a:t>
              </a:r>
            </a:p>
          </p:txBody>
        </p:sp>
        <p:sp>
          <p:nvSpPr>
            <p:cNvPr id="21" name="TextBox 20">
              <a:extLst>
                <a:ext uri="{FF2B5EF4-FFF2-40B4-BE49-F238E27FC236}">
                  <a16:creationId xmlns:a16="http://schemas.microsoft.com/office/drawing/2014/main" id="{7CD50B11-40B4-46AE-9DDC-324EF9953F65}"/>
                </a:ext>
              </a:extLst>
            </p:cNvPr>
            <p:cNvSpPr txBox="1"/>
            <p:nvPr/>
          </p:nvSpPr>
          <p:spPr>
            <a:xfrm>
              <a:off x="7317475" y="1258419"/>
              <a:ext cx="992579" cy="338554"/>
            </a:xfrm>
            <a:prstGeom prst="rect">
              <a:avLst/>
            </a:prstGeom>
            <a:noFill/>
          </p:spPr>
          <p:txBody>
            <a:bodyPr wrap="none" rtlCol="0">
              <a:spAutoFit/>
            </a:bodyPr>
            <a:lstStyle/>
            <a:p>
              <a:r>
                <a:rPr lang="zh-CN" altLang="en-US" sz="1600" b="1" dirty="0">
                  <a:solidFill>
                    <a:srgbClr val="C993CF"/>
                  </a:solidFill>
                  <a:latin typeface="站酷文艺体" panose="02000603000000000000" pitchFamily="2" charset="-122"/>
                  <a:ea typeface="站酷文艺体" panose="02000603000000000000" pitchFamily="2" charset="-122"/>
                </a:rPr>
                <a:t>自律专注</a:t>
              </a:r>
            </a:p>
          </p:txBody>
        </p:sp>
        <p:sp>
          <p:nvSpPr>
            <p:cNvPr id="22" name="TextBox 21">
              <a:extLst>
                <a:ext uri="{FF2B5EF4-FFF2-40B4-BE49-F238E27FC236}">
                  <a16:creationId xmlns:a16="http://schemas.microsoft.com/office/drawing/2014/main" id="{CEFF6BAE-800F-4341-8C7C-9E29EE0F2586}"/>
                </a:ext>
              </a:extLst>
            </p:cNvPr>
            <p:cNvSpPr txBox="1"/>
            <p:nvPr/>
          </p:nvSpPr>
          <p:spPr>
            <a:xfrm>
              <a:off x="8617433" y="1258419"/>
              <a:ext cx="992579" cy="338554"/>
            </a:xfrm>
            <a:prstGeom prst="rect">
              <a:avLst/>
            </a:prstGeom>
            <a:noFill/>
          </p:spPr>
          <p:txBody>
            <a:bodyPr wrap="none" rtlCol="0">
              <a:spAutoFit/>
            </a:bodyPr>
            <a:lstStyle/>
            <a:p>
              <a:r>
                <a:rPr lang="zh-CN" altLang="en-US" sz="1600" b="1" dirty="0">
                  <a:solidFill>
                    <a:srgbClr val="2E3191"/>
                  </a:solidFill>
                  <a:latin typeface="站酷文艺体" panose="02000603000000000000" pitchFamily="2" charset="-122"/>
                  <a:ea typeface="站酷文艺体" panose="02000603000000000000" pitchFamily="2" charset="-122"/>
                </a:rPr>
                <a:t>情绪管理</a:t>
              </a:r>
            </a:p>
          </p:txBody>
        </p:sp>
      </p:grpSp>
      <p:sp>
        <p:nvSpPr>
          <p:cNvPr id="25" name="Rectangle 24">
            <a:extLst>
              <a:ext uri="{FF2B5EF4-FFF2-40B4-BE49-F238E27FC236}">
                <a16:creationId xmlns:a16="http://schemas.microsoft.com/office/drawing/2014/main" id="{E9D9324A-3097-4252-BCC5-A7591B56E85E}"/>
              </a:ext>
            </a:extLst>
          </p:cNvPr>
          <p:cNvSpPr/>
          <p:nvPr/>
        </p:nvSpPr>
        <p:spPr>
          <a:xfrm>
            <a:off x="8125557" y="1714834"/>
            <a:ext cx="1759927" cy="1828801"/>
          </a:xfrm>
          <a:prstGeom prst="rect">
            <a:avLst/>
          </a:prstGeom>
          <a:noFill/>
          <a:ln w="15875">
            <a:solidFill>
              <a:srgbClr val="FF61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Rectangle 25">
            <a:extLst>
              <a:ext uri="{FF2B5EF4-FFF2-40B4-BE49-F238E27FC236}">
                <a16:creationId xmlns:a16="http://schemas.microsoft.com/office/drawing/2014/main" id="{F5F059A8-02C9-4235-B444-7E0A74A9844F}"/>
              </a:ext>
            </a:extLst>
          </p:cNvPr>
          <p:cNvSpPr/>
          <p:nvPr/>
        </p:nvSpPr>
        <p:spPr>
          <a:xfrm>
            <a:off x="8125556" y="3774309"/>
            <a:ext cx="1759927" cy="2361760"/>
          </a:xfrm>
          <a:prstGeom prst="rect">
            <a:avLst/>
          </a:prstGeom>
          <a:noFill/>
          <a:ln w="15875">
            <a:solidFill>
              <a:srgbClr val="10AB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6">
            <a:extLst>
              <a:ext uri="{FF2B5EF4-FFF2-40B4-BE49-F238E27FC236}">
                <a16:creationId xmlns:a16="http://schemas.microsoft.com/office/drawing/2014/main" id="{95BCB85E-1896-4AB7-ADF7-9924411EF23F}"/>
              </a:ext>
            </a:extLst>
          </p:cNvPr>
          <p:cNvSpPr txBox="1"/>
          <p:nvPr/>
        </p:nvSpPr>
        <p:spPr>
          <a:xfrm>
            <a:off x="8509229" y="1745222"/>
            <a:ext cx="992579"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特别表扬</a:t>
            </a:r>
          </a:p>
        </p:txBody>
      </p:sp>
      <p:sp>
        <p:nvSpPr>
          <p:cNvPr id="28" name="TextBox 27">
            <a:extLst>
              <a:ext uri="{FF2B5EF4-FFF2-40B4-BE49-F238E27FC236}">
                <a16:creationId xmlns:a16="http://schemas.microsoft.com/office/drawing/2014/main" id="{2947F621-F156-449E-9514-D03318D5FE98}"/>
              </a:ext>
            </a:extLst>
          </p:cNvPr>
          <p:cNvSpPr txBox="1"/>
          <p:nvPr/>
        </p:nvSpPr>
        <p:spPr>
          <a:xfrm>
            <a:off x="8509228" y="3856300"/>
            <a:ext cx="992579" cy="338554"/>
          </a:xfrm>
          <a:prstGeom prst="rect">
            <a:avLst/>
          </a:prstGeom>
          <a:noFill/>
        </p:spPr>
        <p:txBody>
          <a:bodyPr wrap="none" rtlCol="0">
            <a:spAutoFit/>
          </a:bodyPr>
          <a:lstStyle/>
          <a:p>
            <a:r>
              <a:rPr lang="zh-CN" altLang="en-US" sz="1600" b="1" dirty="0">
                <a:solidFill>
                  <a:srgbClr val="00B050"/>
                </a:solidFill>
                <a:latin typeface="站酷文艺体" panose="02000603000000000000" pitchFamily="2" charset="-122"/>
                <a:ea typeface="站酷文艺体" panose="02000603000000000000" pitchFamily="2" charset="-122"/>
              </a:rPr>
              <a:t>尚需改进</a:t>
            </a:r>
          </a:p>
        </p:txBody>
      </p:sp>
      <p:sp>
        <p:nvSpPr>
          <p:cNvPr id="29" name="Rectangle 28">
            <a:extLst>
              <a:ext uri="{FF2B5EF4-FFF2-40B4-BE49-F238E27FC236}">
                <a16:creationId xmlns:a16="http://schemas.microsoft.com/office/drawing/2014/main" id="{F4D111AF-3DDD-4A40-962D-195AB62017BC}"/>
              </a:ext>
            </a:extLst>
          </p:cNvPr>
          <p:cNvSpPr/>
          <p:nvPr/>
        </p:nvSpPr>
        <p:spPr>
          <a:xfrm>
            <a:off x="552189" y="6391227"/>
            <a:ext cx="8521473" cy="634494"/>
          </a:xfrm>
          <a:prstGeom prst="rect">
            <a:avLst/>
          </a:prstGeom>
          <a:noFill/>
          <a:ln w="15875">
            <a:solidFill>
              <a:srgbClr val="FBC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Rectangle 29">
            <a:extLst>
              <a:ext uri="{FF2B5EF4-FFF2-40B4-BE49-F238E27FC236}">
                <a16:creationId xmlns:a16="http://schemas.microsoft.com/office/drawing/2014/main" id="{1FC52ECC-C6BC-4ECA-8110-9EB26743CE80}"/>
              </a:ext>
            </a:extLst>
          </p:cNvPr>
          <p:cNvSpPr/>
          <p:nvPr/>
        </p:nvSpPr>
        <p:spPr>
          <a:xfrm>
            <a:off x="9231923" y="6391227"/>
            <a:ext cx="653560" cy="634494"/>
          </a:xfrm>
          <a:prstGeom prst="rect">
            <a:avLst/>
          </a:prstGeom>
          <a:solidFill>
            <a:srgbClr val="FF61AB"/>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TextBox 31">
            <a:extLst>
              <a:ext uri="{FF2B5EF4-FFF2-40B4-BE49-F238E27FC236}">
                <a16:creationId xmlns:a16="http://schemas.microsoft.com/office/drawing/2014/main" id="{397519B0-93BB-49FB-AF85-8EAF346421F2}"/>
              </a:ext>
            </a:extLst>
          </p:cNvPr>
          <p:cNvSpPr txBox="1"/>
          <p:nvPr/>
        </p:nvSpPr>
        <p:spPr>
          <a:xfrm>
            <a:off x="552190" y="6598281"/>
            <a:ext cx="8521472" cy="307777"/>
          </a:xfrm>
          <a:prstGeom prst="rect">
            <a:avLst/>
          </a:prstGeom>
          <a:noFill/>
        </p:spPr>
        <p:txBody>
          <a:bodyPr wrap="square" rtlCol="0">
            <a:spAutoFit/>
          </a:bodyPr>
          <a:lstStyle/>
          <a:p>
            <a:r>
              <a:rPr lang="zh-CN" altLang="en-US" sz="1400" dirty="0">
                <a:latin typeface="站酷文艺体" panose="02000603000000000000" pitchFamily="2" charset="-122"/>
                <a:ea typeface="站酷文艺体" panose="02000603000000000000" pitchFamily="2" charset="-122"/>
              </a:rPr>
              <a:t>我承诺接受监督养成以上好习惯，并按照</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奖惩协议表</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接受奖惩。</a:t>
            </a:r>
            <a:r>
              <a:rPr lang="en-US" altLang="zh-CN" sz="1400" dirty="0">
                <a:latin typeface="站酷文艺体" panose="02000603000000000000" pitchFamily="2" charset="-122"/>
                <a:ea typeface="站酷文艺体" panose="02000603000000000000" pitchFamily="2" charset="-122"/>
              </a:rPr>
              <a:t>                   </a:t>
            </a:r>
            <a:r>
              <a:rPr lang="zh-CN" altLang="en-US" sz="1400" dirty="0">
                <a:latin typeface="站酷文艺体" panose="02000603000000000000" pitchFamily="2" charset="-122"/>
                <a:ea typeface="站酷文艺体" panose="02000603000000000000" pitchFamily="2" charset="-122"/>
              </a:rPr>
              <a:t>签字：</a:t>
            </a:r>
          </a:p>
        </p:txBody>
      </p:sp>
      <p:sp>
        <p:nvSpPr>
          <p:cNvPr id="34" name="TextBox 33">
            <a:extLst>
              <a:ext uri="{FF2B5EF4-FFF2-40B4-BE49-F238E27FC236}">
                <a16:creationId xmlns:a16="http://schemas.microsoft.com/office/drawing/2014/main" id="{22ECD492-0219-49C6-BDDE-9EB19A7FA085}"/>
              </a:ext>
            </a:extLst>
          </p:cNvPr>
          <p:cNvSpPr txBox="1"/>
          <p:nvPr/>
        </p:nvSpPr>
        <p:spPr>
          <a:xfrm>
            <a:off x="9223131" y="6523808"/>
            <a:ext cx="914400" cy="369332"/>
          </a:xfrm>
          <a:prstGeom prst="rect">
            <a:avLst/>
          </a:prstGeom>
          <a:noFill/>
        </p:spPr>
        <p:txBody>
          <a:bodyPr wrap="square" rtlCol="0">
            <a:spAutoFit/>
          </a:bodyPr>
          <a:lstStyle/>
          <a:p>
            <a:r>
              <a:rPr lang="en-US" altLang="zh-CN" b="1" dirty="0">
                <a:solidFill>
                  <a:schemeClr val="bg1"/>
                </a:solidFill>
                <a:latin typeface="站酷快乐体2016修订版" panose="02010600030101010101" pitchFamily="2" charset="-122"/>
                <a:ea typeface="站酷快乐体2016修订版" panose="02010600030101010101" pitchFamily="2" charset="-122"/>
              </a:rPr>
              <a:t>1/2</a:t>
            </a:r>
            <a:endParaRPr lang="zh-CN" altLang="en-US" b="1" dirty="0">
              <a:solidFill>
                <a:schemeClr val="bg1"/>
              </a:solidFill>
              <a:latin typeface="站酷快乐体2016修订版" panose="02010600030101010101" pitchFamily="2" charset="-122"/>
              <a:ea typeface="站酷快乐体2016修订版" panose="02010600030101010101" pitchFamily="2" charset="-122"/>
            </a:endParaRPr>
          </a:p>
        </p:txBody>
      </p:sp>
      <p:pic>
        <p:nvPicPr>
          <p:cNvPr id="37" name="Picture 36">
            <a:extLst>
              <a:ext uri="{FF2B5EF4-FFF2-40B4-BE49-F238E27FC236}">
                <a16:creationId xmlns:a16="http://schemas.microsoft.com/office/drawing/2014/main" id="{D8BA0173-11E0-471D-BB50-4373231B05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2641" y="516308"/>
            <a:ext cx="1012842" cy="252803"/>
          </a:xfrm>
          <a:prstGeom prst="rect">
            <a:avLst/>
          </a:prstGeom>
        </p:spPr>
      </p:pic>
      <p:sp>
        <p:nvSpPr>
          <p:cNvPr id="40" name="TextBox 39">
            <a:extLst>
              <a:ext uri="{FF2B5EF4-FFF2-40B4-BE49-F238E27FC236}">
                <a16:creationId xmlns:a16="http://schemas.microsoft.com/office/drawing/2014/main" id="{6AB90D83-412D-4E75-A0B8-81B5137EC1D7}"/>
              </a:ext>
            </a:extLst>
          </p:cNvPr>
          <p:cNvSpPr txBox="1"/>
          <p:nvPr/>
        </p:nvSpPr>
        <p:spPr>
          <a:xfrm>
            <a:off x="7904283" y="749235"/>
            <a:ext cx="2084225" cy="369332"/>
          </a:xfrm>
          <a:prstGeom prst="rect">
            <a:avLst/>
          </a:prstGeom>
          <a:noFill/>
        </p:spPr>
        <p:txBody>
          <a:bodyPr wrap="none" rtlCol="0">
            <a:spAutoFit/>
          </a:bodyPr>
          <a:lstStyle/>
          <a:p>
            <a:r>
              <a:rPr lang="zh-CN" altLang="en-US" dirty="0">
                <a:solidFill>
                  <a:srgbClr val="535353"/>
                </a:solidFill>
                <a:latin typeface="站酷文艺体" panose="02000603000000000000" pitchFamily="2" charset="-122"/>
                <a:ea typeface="站酷文艺体" panose="02000603000000000000" pitchFamily="2" charset="-122"/>
              </a:rPr>
              <a:t>随时表扬 定期批评</a:t>
            </a:r>
          </a:p>
        </p:txBody>
      </p:sp>
      <p:sp>
        <p:nvSpPr>
          <p:cNvPr id="23" name="TextBox 22">
            <a:extLst>
              <a:ext uri="{FF2B5EF4-FFF2-40B4-BE49-F238E27FC236}">
                <a16:creationId xmlns:a16="http://schemas.microsoft.com/office/drawing/2014/main" id="{D8C89063-4FAE-48C3-A10D-CE5B175B6D0D}"/>
              </a:ext>
            </a:extLst>
          </p:cNvPr>
          <p:cNvSpPr txBox="1"/>
          <p:nvPr/>
        </p:nvSpPr>
        <p:spPr>
          <a:xfrm>
            <a:off x="3126904" y="7101970"/>
            <a:ext cx="4190571" cy="261610"/>
          </a:xfrm>
          <a:prstGeom prst="rect">
            <a:avLst/>
          </a:prstGeom>
          <a:noFill/>
        </p:spPr>
        <p:txBody>
          <a:bodyPr wrap="none" rtlCol="0">
            <a:spAutoFit/>
          </a:bodyPr>
          <a:lstStyle/>
          <a:p>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designed by </a:t>
            </a:r>
            <a:r>
              <a:rPr lang="en-US" altLang="zh-CN" sz="1100" dirty="0">
                <a:solidFill>
                  <a:srgbClr val="525252"/>
                </a:solidFill>
                <a:latin typeface="站酷快乐体2016修订版" panose="02010600030101010101" pitchFamily="2" charset="-122"/>
                <a:ea typeface="站酷快乐体2016修订版" panose="02010600030101010101" pitchFamily="2" charset="-122"/>
                <a:hlinkClick r:id="rId3">
                  <a:extLst>
                    <a:ext uri="{A12FA001-AC4F-418D-AE19-62706E023703}">
                      <ahyp:hlinkClr xmlns:ahyp="http://schemas.microsoft.com/office/drawing/2018/hyperlinkcolor" val="tx"/>
                    </a:ext>
                  </a:extLst>
                </a:hlinkClick>
              </a:rPr>
              <a:t>www.kanjianshijian.com</a:t>
            </a:r>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licensed under GPL v3.0</a:t>
            </a:r>
            <a:endParaRPr lang="zh-CN" altLang="en-US" sz="1100" dirty="0">
              <a:solidFill>
                <a:srgbClr val="525252"/>
              </a:solidFill>
              <a:latin typeface="站酷快乐体2016修订版" panose="02010600030101010101" pitchFamily="2" charset="-122"/>
              <a:ea typeface="站酷快乐体2016修订版" panose="02010600030101010101" pitchFamily="2" charset="-122"/>
            </a:endParaRPr>
          </a:p>
        </p:txBody>
      </p:sp>
    </p:spTree>
    <p:extLst>
      <p:ext uri="{BB962C8B-B14F-4D97-AF65-F5344CB8AC3E}">
        <p14:creationId xmlns:p14="http://schemas.microsoft.com/office/powerpoint/2010/main" val="1778786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9D9A1"/>
        </a:solidFill>
        <a:effectLst/>
      </p:bgPr>
    </p:bg>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B30370BD-F87C-4341-AB79-CD7836F84245}"/>
              </a:ext>
            </a:extLst>
          </p:cNvPr>
          <p:cNvGraphicFramePr>
            <a:graphicFrameLocks noGrp="1"/>
          </p:cNvGraphicFramePr>
          <p:nvPr/>
        </p:nvGraphicFramePr>
        <p:xfrm>
          <a:off x="553915" y="1714834"/>
          <a:ext cx="7350368" cy="4421235"/>
        </p:xfrm>
        <a:graphic>
          <a:graphicData uri="http://schemas.openxmlformats.org/drawingml/2006/table">
            <a:tbl>
              <a:tblPr>
                <a:tableStyleId>{BC89EF96-8CEA-46FF-86C4-4CE0E7609802}</a:tableStyleId>
              </a:tblPr>
              <a:tblGrid>
                <a:gridCol w="3427386">
                  <a:extLst>
                    <a:ext uri="{9D8B030D-6E8A-4147-A177-3AD203B41FA5}">
                      <a16:colId xmlns:a16="http://schemas.microsoft.com/office/drawing/2014/main" val="2790674157"/>
                    </a:ext>
                  </a:extLst>
                </a:gridCol>
                <a:gridCol w="458687">
                  <a:extLst>
                    <a:ext uri="{9D8B030D-6E8A-4147-A177-3AD203B41FA5}">
                      <a16:colId xmlns:a16="http://schemas.microsoft.com/office/drawing/2014/main" val="2587985304"/>
                    </a:ext>
                  </a:extLst>
                </a:gridCol>
                <a:gridCol w="458687">
                  <a:extLst>
                    <a:ext uri="{9D8B030D-6E8A-4147-A177-3AD203B41FA5}">
                      <a16:colId xmlns:a16="http://schemas.microsoft.com/office/drawing/2014/main" val="1698899153"/>
                    </a:ext>
                  </a:extLst>
                </a:gridCol>
                <a:gridCol w="458687">
                  <a:extLst>
                    <a:ext uri="{9D8B030D-6E8A-4147-A177-3AD203B41FA5}">
                      <a16:colId xmlns:a16="http://schemas.microsoft.com/office/drawing/2014/main" val="2496442950"/>
                    </a:ext>
                  </a:extLst>
                </a:gridCol>
                <a:gridCol w="458687">
                  <a:extLst>
                    <a:ext uri="{9D8B030D-6E8A-4147-A177-3AD203B41FA5}">
                      <a16:colId xmlns:a16="http://schemas.microsoft.com/office/drawing/2014/main" val="4109622381"/>
                    </a:ext>
                  </a:extLst>
                </a:gridCol>
                <a:gridCol w="458687">
                  <a:extLst>
                    <a:ext uri="{9D8B030D-6E8A-4147-A177-3AD203B41FA5}">
                      <a16:colId xmlns:a16="http://schemas.microsoft.com/office/drawing/2014/main" val="1247908907"/>
                    </a:ext>
                  </a:extLst>
                </a:gridCol>
                <a:gridCol w="458687">
                  <a:extLst>
                    <a:ext uri="{9D8B030D-6E8A-4147-A177-3AD203B41FA5}">
                      <a16:colId xmlns:a16="http://schemas.microsoft.com/office/drawing/2014/main" val="717691446"/>
                    </a:ext>
                  </a:extLst>
                </a:gridCol>
                <a:gridCol w="458687">
                  <a:extLst>
                    <a:ext uri="{9D8B030D-6E8A-4147-A177-3AD203B41FA5}">
                      <a16:colId xmlns:a16="http://schemas.microsoft.com/office/drawing/2014/main" val="4127881446"/>
                    </a:ext>
                  </a:extLst>
                </a:gridCol>
                <a:gridCol w="712173">
                  <a:extLst>
                    <a:ext uri="{9D8B030D-6E8A-4147-A177-3AD203B41FA5}">
                      <a16:colId xmlns:a16="http://schemas.microsoft.com/office/drawing/2014/main" val="2491884661"/>
                    </a:ext>
                  </a:extLst>
                </a:gridCol>
              </a:tblGrid>
              <a:tr h="482965">
                <a:tc>
                  <a:txBody>
                    <a:bodyPr/>
                    <a:lstStyle/>
                    <a:p>
                      <a:pPr algn="ctr"/>
                      <a:r>
                        <a:rPr lang="zh-CN" altLang="en-US" sz="1400" dirty="0">
                          <a:latin typeface="站酷文艺体" panose="02000603000000000000" pitchFamily="2" charset="-122"/>
                          <a:ea typeface="站酷文艺体" panose="02000603000000000000" pitchFamily="2" charset="-122"/>
                        </a:rPr>
                        <a:t>好习惯</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星期</a:t>
                      </a:r>
                    </a:p>
                  </a:txBody>
                  <a:tcPr anchor="ctr">
                    <a:noFill/>
                  </a:tcPr>
                </a:tc>
                <a:tc>
                  <a:txBody>
                    <a:bodyPr/>
                    <a:lstStyle/>
                    <a:p>
                      <a:pPr algn="ctr"/>
                      <a:r>
                        <a:rPr lang="zh-CN" altLang="en-US" sz="1400" dirty="0">
                          <a:latin typeface="站酷文艺体" panose="02000603000000000000" pitchFamily="2" charset="-122"/>
                          <a:ea typeface="站酷文艺体" panose="02000603000000000000" pitchFamily="2" charset="-122"/>
                        </a:rPr>
                        <a:t>一</a:t>
                      </a:r>
                    </a:p>
                  </a:txBody>
                  <a:tcPr anchor="ctr">
                    <a:solidFill>
                      <a:srgbClr val="F799AA">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二</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三</a:t>
                      </a:r>
                    </a:p>
                  </a:txBody>
                  <a:tcPr anchor="ctr">
                    <a:solidFill>
                      <a:srgbClr val="FFFCCC">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四</a:t>
                      </a:r>
                    </a:p>
                  </a:txBody>
                  <a:tcPr anchor="ctr">
                    <a:solidFill>
                      <a:srgbClr val="CCE76E">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五</a:t>
                      </a:r>
                    </a:p>
                  </a:txBody>
                  <a:tcPr anchor="ctr">
                    <a:solidFill>
                      <a:srgbClr val="99D9A1">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六</a:t>
                      </a:r>
                    </a:p>
                  </a:txBody>
                  <a:tcPr anchor="ctr">
                    <a:solidFill>
                      <a:srgbClr val="C993CF">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日</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得分</a:t>
                      </a:r>
                    </a:p>
                  </a:txBody>
                  <a:tcPr anchor="ctr">
                    <a:noFill/>
                  </a:tcPr>
                </a:tc>
                <a:extLst>
                  <a:ext uri="{0D108BD9-81ED-4DB2-BD59-A6C34878D82A}">
                    <a16:rowId xmlns:a16="http://schemas.microsoft.com/office/drawing/2014/main" val="765306330"/>
                  </a:ext>
                </a:extLst>
              </a:tr>
              <a:tr h="393215">
                <a:tc>
                  <a:txBody>
                    <a:bodyPr/>
                    <a:lstStyle/>
                    <a:p>
                      <a:endParaRPr lang="zh-CN" altLang="en-US" dirty="0"/>
                    </a:p>
                  </a:txBody>
                  <a:tcPr>
                    <a:noFill/>
                  </a:tcPr>
                </a:tc>
                <a:tc>
                  <a:txBody>
                    <a:bodyPr/>
                    <a:lstStyle/>
                    <a:p>
                      <a:endParaRPr lang="zh-CN" altLang="en-US" dirty="0"/>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dirty="0"/>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7471244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316512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242267870"/>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dirty="0"/>
                    </a:p>
                  </a:txBody>
                  <a:tcPr>
                    <a:noFill/>
                  </a:tcPr>
                </a:tc>
                <a:extLst>
                  <a:ext uri="{0D108BD9-81ED-4DB2-BD59-A6C34878D82A}">
                    <a16:rowId xmlns:a16="http://schemas.microsoft.com/office/drawing/2014/main" val="329161391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823411937"/>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46022299"/>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133822495"/>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95928865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151346412"/>
                  </a:ext>
                </a:extLst>
              </a:tr>
              <a:tr h="393215">
                <a:tc>
                  <a:txBody>
                    <a:bodyPr/>
                    <a:lstStyle/>
                    <a:p>
                      <a:pPr algn="ctr"/>
                      <a:r>
                        <a:rPr lang="zh-CN" altLang="en-US" sz="1400" dirty="0">
                          <a:latin typeface="站酷文艺体" panose="02000603000000000000" pitchFamily="2" charset="-122"/>
                          <a:ea typeface="站酷文艺体" panose="02000603000000000000" pitchFamily="2" charset="-122"/>
                        </a:rPr>
                        <a:t>每日得分</a:t>
                      </a:r>
                    </a:p>
                  </a:txBody>
                  <a:tcPr anchor="ctr">
                    <a:solidFill>
                      <a:srgbClr val="99FFCC"/>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solidFill>
                  </a:tcPr>
                </a:tc>
                <a:extLst>
                  <a:ext uri="{0D108BD9-81ED-4DB2-BD59-A6C34878D82A}">
                    <a16:rowId xmlns:a16="http://schemas.microsoft.com/office/drawing/2014/main" val="3570326797"/>
                  </a:ext>
                </a:extLst>
              </a:tr>
            </a:tbl>
          </a:graphicData>
        </a:graphic>
      </p:graphicFrame>
      <p:sp>
        <p:nvSpPr>
          <p:cNvPr id="11" name="TextBox 10">
            <a:extLst>
              <a:ext uri="{FF2B5EF4-FFF2-40B4-BE49-F238E27FC236}">
                <a16:creationId xmlns:a16="http://schemas.microsoft.com/office/drawing/2014/main" id="{17A63318-A858-463E-9BF6-858D0756362B}"/>
              </a:ext>
            </a:extLst>
          </p:cNvPr>
          <p:cNvSpPr txBox="1"/>
          <p:nvPr/>
        </p:nvSpPr>
        <p:spPr>
          <a:xfrm>
            <a:off x="552189" y="445602"/>
            <a:ext cx="4600940" cy="646331"/>
          </a:xfrm>
          <a:prstGeom prst="rect">
            <a:avLst/>
          </a:prstGeom>
          <a:noFill/>
        </p:spPr>
        <p:txBody>
          <a:bodyPr wrap="none" rtlCol="0">
            <a:spAutoFit/>
          </a:bodyPr>
          <a:lstStyle/>
          <a:p>
            <a:r>
              <a:rPr lang="en-US" altLang="zh-CN" sz="3600" dirty="0">
                <a:solidFill>
                  <a:srgbClr val="F799AA"/>
                </a:solidFill>
                <a:latin typeface="站酷快乐体2016修订版" panose="02010600030101010101" pitchFamily="2" charset="-122"/>
                <a:ea typeface="站酷快乐体2016修订版" panose="02010600030101010101" pitchFamily="2" charset="-122"/>
              </a:rPr>
              <a:t>7</a:t>
            </a:r>
            <a:r>
              <a:rPr lang="zh-CN" altLang="en-US" sz="3600" dirty="0">
                <a:solidFill>
                  <a:srgbClr val="3399FF"/>
                </a:solidFill>
                <a:latin typeface="站酷快乐体2016修订版" panose="02010600030101010101" pitchFamily="2" charset="-122"/>
                <a:ea typeface="站酷快乐体2016修订版" panose="02010600030101010101" pitchFamily="2" charset="-122"/>
              </a:rPr>
              <a:t>天</a:t>
            </a:r>
            <a:r>
              <a:rPr lang="zh-CN" altLang="en-US" sz="3600" dirty="0">
                <a:solidFill>
                  <a:srgbClr val="FF0000"/>
                </a:solidFill>
                <a:latin typeface="站酷快乐体2016修订版" panose="02010600030101010101" pitchFamily="2" charset="-122"/>
                <a:ea typeface="站酷快乐体2016修订版" panose="02010600030101010101" pitchFamily="2" charset="-122"/>
              </a:rPr>
              <a:t>好</a:t>
            </a:r>
            <a:r>
              <a:rPr lang="zh-CN" altLang="en-US" sz="3600" dirty="0">
                <a:solidFill>
                  <a:srgbClr val="10AB5A"/>
                </a:solidFill>
                <a:latin typeface="站酷快乐体2016修订版" panose="02010600030101010101" pitchFamily="2" charset="-122"/>
                <a:ea typeface="站酷快乐体2016修订版" panose="02010600030101010101" pitchFamily="2" charset="-122"/>
              </a:rPr>
              <a:t>习</a:t>
            </a:r>
            <a:r>
              <a:rPr lang="zh-CN" altLang="en-US" sz="3600" dirty="0">
                <a:solidFill>
                  <a:srgbClr val="00ACEF"/>
                </a:solidFill>
                <a:latin typeface="站酷快乐体2016修订版" panose="02010600030101010101" pitchFamily="2" charset="-122"/>
                <a:ea typeface="站酷快乐体2016修订版" panose="02010600030101010101" pitchFamily="2" charset="-122"/>
              </a:rPr>
              <a:t>惯</a:t>
            </a:r>
            <a:r>
              <a:rPr lang="zh-CN" altLang="en-US" sz="3600" dirty="0">
                <a:solidFill>
                  <a:srgbClr val="EC1B24"/>
                </a:solidFill>
                <a:latin typeface="站酷快乐体2016修订版" panose="02010600030101010101" pitchFamily="2" charset="-122"/>
                <a:ea typeface="站酷快乐体2016修订版" panose="02010600030101010101" pitchFamily="2" charset="-122"/>
              </a:rPr>
              <a:t>成</a:t>
            </a:r>
            <a:r>
              <a:rPr lang="zh-CN" altLang="en-US" sz="3600" dirty="0">
                <a:solidFill>
                  <a:srgbClr val="F040A8"/>
                </a:solidFill>
                <a:latin typeface="站酷快乐体2016修订版" panose="02010600030101010101" pitchFamily="2" charset="-122"/>
                <a:ea typeface="站酷快乐体2016修订版" panose="02010600030101010101" pitchFamily="2" charset="-122"/>
              </a:rPr>
              <a:t>长</a:t>
            </a:r>
            <a:r>
              <a:rPr lang="zh-CN" altLang="en-US" sz="3600" dirty="0">
                <a:solidFill>
                  <a:srgbClr val="F46F36"/>
                </a:solidFill>
                <a:latin typeface="站酷快乐体2016修订版" panose="02010600030101010101" pitchFamily="2" charset="-122"/>
                <a:ea typeface="站酷快乐体2016修订版" panose="02010600030101010101" pitchFamily="2" charset="-122"/>
              </a:rPr>
              <a:t>记</a:t>
            </a:r>
            <a:r>
              <a:rPr lang="zh-CN" altLang="en-US" sz="3600" dirty="0">
                <a:solidFill>
                  <a:srgbClr val="C993CF"/>
                </a:solidFill>
                <a:latin typeface="站酷快乐体2016修订版" panose="02010600030101010101" pitchFamily="2" charset="-122"/>
                <a:ea typeface="站酷快乐体2016修订版" panose="02010600030101010101" pitchFamily="2" charset="-122"/>
              </a:rPr>
              <a:t>录</a:t>
            </a:r>
            <a:r>
              <a:rPr lang="zh-CN" altLang="en-US" sz="3600" dirty="0">
                <a:solidFill>
                  <a:srgbClr val="FBC707"/>
                </a:solidFill>
                <a:latin typeface="站酷快乐体2016修订版" panose="02010600030101010101" pitchFamily="2" charset="-122"/>
                <a:ea typeface="站酷快乐体2016修订版" panose="02010600030101010101" pitchFamily="2" charset="-122"/>
              </a:rPr>
              <a:t>表</a:t>
            </a:r>
          </a:p>
        </p:txBody>
      </p:sp>
      <p:cxnSp>
        <p:nvCxnSpPr>
          <p:cNvPr id="14" name="Straight Connector 13">
            <a:extLst>
              <a:ext uri="{FF2B5EF4-FFF2-40B4-BE49-F238E27FC236}">
                <a16:creationId xmlns:a16="http://schemas.microsoft.com/office/drawing/2014/main" id="{316E0BC9-33B8-4C0D-9B7E-32FE20E322E9}"/>
              </a:ext>
            </a:extLst>
          </p:cNvPr>
          <p:cNvCxnSpPr>
            <a:cxnSpLocks/>
          </p:cNvCxnSpPr>
          <p:nvPr/>
        </p:nvCxnSpPr>
        <p:spPr>
          <a:xfrm>
            <a:off x="552189" y="1168448"/>
            <a:ext cx="9333294" cy="0"/>
          </a:xfrm>
          <a:prstGeom prst="line">
            <a:avLst/>
          </a:prstGeom>
          <a:ln w="63500" cmpd="dbl"/>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50E8CC28-0317-4F51-B8A6-5F8C3F930BFE}"/>
              </a:ext>
            </a:extLst>
          </p:cNvPr>
          <p:cNvGrpSpPr/>
          <p:nvPr/>
        </p:nvGrpSpPr>
        <p:grpSpPr>
          <a:xfrm>
            <a:off x="817685" y="1223251"/>
            <a:ext cx="8792327" cy="338554"/>
            <a:chOff x="817685" y="1258419"/>
            <a:chExt cx="8792327" cy="338554"/>
          </a:xfrm>
        </p:grpSpPr>
        <p:sp>
          <p:nvSpPr>
            <p:cNvPr id="16" name="TextBox 15">
              <a:extLst>
                <a:ext uri="{FF2B5EF4-FFF2-40B4-BE49-F238E27FC236}">
                  <a16:creationId xmlns:a16="http://schemas.microsoft.com/office/drawing/2014/main" id="{AA4A866B-B994-4EA6-B4D3-45767BD8AF02}"/>
                </a:ext>
              </a:extLst>
            </p:cNvPr>
            <p:cNvSpPr txBox="1"/>
            <p:nvPr/>
          </p:nvSpPr>
          <p:spPr>
            <a:xfrm>
              <a:off x="817685" y="1258419"/>
              <a:ext cx="992579" cy="338554"/>
            </a:xfrm>
            <a:prstGeom prst="rect">
              <a:avLst/>
            </a:prstGeom>
            <a:noFill/>
          </p:spPr>
          <p:txBody>
            <a:bodyPr wrap="none" rtlCol="0">
              <a:spAutoFit/>
            </a:bodyPr>
            <a:lstStyle/>
            <a:p>
              <a:r>
                <a:rPr lang="zh-CN" altLang="en-US" sz="1600" b="1" dirty="0">
                  <a:solidFill>
                    <a:srgbClr val="10AB5A"/>
                  </a:solidFill>
                  <a:latin typeface="站酷文艺体" panose="02000603000000000000" pitchFamily="2" charset="-122"/>
                  <a:ea typeface="站酷文艺体" panose="02000603000000000000" pitchFamily="2" charset="-122"/>
                </a:rPr>
                <a:t>共同成长</a:t>
              </a:r>
            </a:p>
          </p:txBody>
        </p:sp>
        <p:sp>
          <p:nvSpPr>
            <p:cNvPr id="17" name="TextBox 16">
              <a:extLst>
                <a:ext uri="{FF2B5EF4-FFF2-40B4-BE49-F238E27FC236}">
                  <a16:creationId xmlns:a16="http://schemas.microsoft.com/office/drawing/2014/main" id="{AF2ADB9D-928E-4A87-A77C-42909252B56E}"/>
                </a:ext>
              </a:extLst>
            </p:cNvPr>
            <p:cNvSpPr txBox="1"/>
            <p:nvPr/>
          </p:nvSpPr>
          <p:spPr>
            <a:xfrm>
              <a:off x="2117643" y="1258419"/>
              <a:ext cx="992579" cy="338554"/>
            </a:xfrm>
            <a:prstGeom prst="rect">
              <a:avLst/>
            </a:prstGeom>
            <a:noFill/>
          </p:spPr>
          <p:txBody>
            <a:bodyPr wrap="none" rtlCol="0">
              <a:spAutoFit/>
            </a:bodyPr>
            <a:lstStyle/>
            <a:p>
              <a:r>
                <a:rPr lang="zh-CN" altLang="en-US" sz="1600" b="1" dirty="0">
                  <a:solidFill>
                    <a:srgbClr val="FF61AB"/>
                  </a:solidFill>
                  <a:latin typeface="站酷文艺体" panose="02000603000000000000" pitchFamily="2" charset="-122"/>
                  <a:ea typeface="站酷文艺体" panose="02000603000000000000" pitchFamily="2" charset="-122"/>
                </a:rPr>
                <a:t>习惯养成</a:t>
              </a:r>
            </a:p>
          </p:txBody>
        </p:sp>
        <p:sp>
          <p:nvSpPr>
            <p:cNvPr id="18" name="TextBox 17">
              <a:extLst>
                <a:ext uri="{FF2B5EF4-FFF2-40B4-BE49-F238E27FC236}">
                  <a16:creationId xmlns:a16="http://schemas.microsoft.com/office/drawing/2014/main" id="{7555E660-60F2-48AA-B444-9F90BA9C4C9F}"/>
                </a:ext>
              </a:extLst>
            </p:cNvPr>
            <p:cNvSpPr txBox="1"/>
            <p:nvPr/>
          </p:nvSpPr>
          <p:spPr>
            <a:xfrm>
              <a:off x="3417601" y="1258419"/>
              <a:ext cx="992579" cy="338554"/>
            </a:xfrm>
            <a:prstGeom prst="rect">
              <a:avLst/>
            </a:prstGeom>
            <a:noFill/>
          </p:spPr>
          <p:txBody>
            <a:bodyPr wrap="none" rtlCol="0">
              <a:spAutoFit/>
            </a:bodyPr>
            <a:lstStyle/>
            <a:p>
              <a:r>
                <a:rPr lang="zh-CN" altLang="en-US" sz="1600" b="1" dirty="0">
                  <a:solidFill>
                    <a:srgbClr val="FBC707"/>
                  </a:solidFill>
                  <a:latin typeface="站酷文艺体" panose="02000603000000000000" pitchFamily="2" charset="-122"/>
                  <a:ea typeface="站酷文艺体" panose="02000603000000000000" pitchFamily="2" charset="-122"/>
                </a:rPr>
                <a:t>自主时间</a:t>
              </a:r>
            </a:p>
          </p:txBody>
        </p:sp>
        <p:sp>
          <p:nvSpPr>
            <p:cNvPr id="19" name="TextBox 18">
              <a:extLst>
                <a:ext uri="{FF2B5EF4-FFF2-40B4-BE49-F238E27FC236}">
                  <a16:creationId xmlns:a16="http://schemas.microsoft.com/office/drawing/2014/main" id="{112C24A2-FCB0-4C62-812D-26ECD4688379}"/>
                </a:ext>
              </a:extLst>
            </p:cNvPr>
            <p:cNvSpPr txBox="1"/>
            <p:nvPr/>
          </p:nvSpPr>
          <p:spPr>
            <a:xfrm>
              <a:off x="4717559" y="1258419"/>
              <a:ext cx="992579"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发现兴趣</a:t>
              </a:r>
            </a:p>
          </p:txBody>
        </p:sp>
        <p:sp>
          <p:nvSpPr>
            <p:cNvPr id="20" name="TextBox 19">
              <a:extLst>
                <a:ext uri="{FF2B5EF4-FFF2-40B4-BE49-F238E27FC236}">
                  <a16:creationId xmlns:a16="http://schemas.microsoft.com/office/drawing/2014/main" id="{9261E948-2A13-44B9-AA5C-DBCF9029B345}"/>
                </a:ext>
              </a:extLst>
            </p:cNvPr>
            <p:cNvSpPr txBox="1"/>
            <p:nvPr/>
          </p:nvSpPr>
          <p:spPr>
            <a:xfrm>
              <a:off x="6017517" y="1258419"/>
              <a:ext cx="992579" cy="338554"/>
            </a:xfrm>
            <a:prstGeom prst="rect">
              <a:avLst/>
            </a:prstGeom>
            <a:noFill/>
          </p:spPr>
          <p:txBody>
            <a:bodyPr wrap="none" rtlCol="0">
              <a:spAutoFit/>
            </a:bodyPr>
            <a:lstStyle/>
            <a:p>
              <a:r>
                <a:rPr lang="zh-CN" altLang="en-US" sz="1600" b="1" dirty="0">
                  <a:solidFill>
                    <a:srgbClr val="F46F36"/>
                  </a:solidFill>
                  <a:latin typeface="站酷文艺体" panose="02000603000000000000" pitchFamily="2" charset="-122"/>
                  <a:ea typeface="站酷文艺体" panose="02000603000000000000" pitchFamily="2" charset="-122"/>
                </a:rPr>
                <a:t>主动学习</a:t>
              </a:r>
            </a:p>
          </p:txBody>
        </p:sp>
        <p:sp>
          <p:nvSpPr>
            <p:cNvPr id="21" name="TextBox 20">
              <a:extLst>
                <a:ext uri="{FF2B5EF4-FFF2-40B4-BE49-F238E27FC236}">
                  <a16:creationId xmlns:a16="http://schemas.microsoft.com/office/drawing/2014/main" id="{7CD50B11-40B4-46AE-9DDC-324EF9953F65}"/>
                </a:ext>
              </a:extLst>
            </p:cNvPr>
            <p:cNvSpPr txBox="1"/>
            <p:nvPr/>
          </p:nvSpPr>
          <p:spPr>
            <a:xfrm>
              <a:off x="7317475" y="1258419"/>
              <a:ext cx="992579" cy="338554"/>
            </a:xfrm>
            <a:prstGeom prst="rect">
              <a:avLst/>
            </a:prstGeom>
            <a:noFill/>
          </p:spPr>
          <p:txBody>
            <a:bodyPr wrap="none" rtlCol="0">
              <a:spAutoFit/>
            </a:bodyPr>
            <a:lstStyle/>
            <a:p>
              <a:r>
                <a:rPr lang="zh-CN" altLang="en-US" sz="1600" b="1" dirty="0">
                  <a:solidFill>
                    <a:srgbClr val="C993CF"/>
                  </a:solidFill>
                  <a:latin typeface="站酷文艺体" panose="02000603000000000000" pitchFamily="2" charset="-122"/>
                  <a:ea typeface="站酷文艺体" panose="02000603000000000000" pitchFamily="2" charset="-122"/>
                </a:rPr>
                <a:t>自律专注</a:t>
              </a:r>
            </a:p>
          </p:txBody>
        </p:sp>
        <p:sp>
          <p:nvSpPr>
            <p:cNvPr id="22" name="TextBox 21">
              <a:extLst>
                <a:ext uri="{FF2B5EF4-FFF2-40B4-BE49-F238E27FC236}">
                  <a16:creationId xmlns:a16="http://schemas.microsoft.com/office/drawing/2014/main" id="{CEFF6BAE-800F-4341-8C7C-9E29EE0F2586}"/>
                </a:ext>
              </a:extLst>
            </p:cNvPr>
            <p:cNvSpPr txBox="1"/>
            <p:nvPr/>
          </p:nvSpPr>
          <p:spPr>
            <a:xfrm>
              <a:off x="8617433" y="1258419"/>
              <a:ext cx="992579" cy="338554"/>
            </a:xfrm>
            <a:prstGeom prst="rect">
              <a:avLst/>
            </a:prstGeom>
            <a:noFill/>
          </p:spPr>
          <p:txBody>
            <a:bodyPr wrap="none" rtlCol="0">
              <a:spAutoFit/>
            </a:bodyPr>
            <a:lstStyle/>
            <a:p>
              <a:r>
                <a:rPr lang="zh-CN" altLang="en-US" sz="1600" b="1" dirty="0">
                  <a:solidFill>
                    <a:srgbClr val="2E3191"/>
                  </a:solidFill>
                  <a:latin typeface="站酷文艺体" panose="02000603000000000000" pitchFamily="2" charset="-122"/>
                  <a:ea typeface="站酷文艺体" panose="02000603000000000000" pitchFamily="2" charset="-122"/>
                </a:rPr>
                <a:t>情绪管理</a:t>
              </a:r>
            </a:p>
          </p:txBody>
        </p:sp>
      </p:grpSp>
      <p:sp>
        <p:nvSpPr>
          <p:cNvPr id="25" name="Rectangle 24">
            <a:extLst>
              <a:ext uri="{FF2B5EF4-FFF2-40B4-BE49-F238E27FC236}">
                <a16:creationId xmlns:a16="http://schemas.microsoft.com/office/drawing/2014/main" id="{E9D9324A-3097-4252-BCC5-A7591B56E85E}"/>
              </a:ext>
            </a:extLst>
          </p:cNvPr>
          <p:cNvSpPr/>
          <p:nvPr/>
        </p:nvSpPr>
        <p:spPr>
          <a:xfrm>
            <a:off x="8125557" y="1714834"/>
            <a:ext cx="1759927" cy="1828801"/>
          </a:xfrm>
          <a:prstGeom prst="rect">
            <a:avLst/>
          </a:prstGeom>
          <a:noFill/>
          <a:ln w="15875">
            <a:solidFill>
              <a:srgbClr val="FF61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Rectangle 25">
            <a:extLst>
              <a:ext uri="{FF2B5EF4-FFF2-40B4-BE49-F238E27FC236}">
                <a16:creationId xmlns:a16="http://schemas.microsoft.com/office/drawing/2014/main" id="{F5F059A8-02C9-4235-B444-7E0A74A9844F}"/>
              </a:ext>
            </a:extLst>
          </p:cNvPr>
          <p:cNvSpPr/>
          <p:nvPr/>
        </p:nvSpPr>
        <p:spPr>
          <a:xfrm>
            <a:off x="8125556" y="3774309"/>
            <a:ext cx="1759927" cy="2361760"/>
          </a:xfrm>
          <a:prstGeom prst="rect">
            <a:avLst/>
          </a:prstGeom>
          <a:noFill/>
          <a:ln w="15875">
            <a:solidFill>
              <a:srgbClr val="10AB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6">
            <a:extLst>
              <a:ext uri="{FF2B5EF4-FFF2-40B4-BE49-F238E27FC236}">
                <a16:creationId xmlns:a16="http://schemas.microsoft.com/office/drawing/2014/main" id="{95BCB85E-1896-4AB7-ADF7-9924411EF23F}"/>
              </a:ext>
            </a:extLst>
          </p:cNvPr>
          <p:cNvSpPr txBox="1"/>
          <p:nvPr/>
        </p:nvSpPr>
        <p:spPr>
          <a:xfrm>
            <a:off x="8509229" y="1745222"/>
            <a:ext cx="992579"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特别表扬</a:t>
            </a:r>
          </a:p>
        </p:txBody>
      </p:sp>
      <p:sp>
        <p:nvSpPr>
          <p:cNvPr id="28" name="TextBox 27">
            <a:extLst>
              <a:ext uri="{FF2B5EF4-FFF2-40B4-BE49-F238E27FC236}">
                <a16:creationId xmlns:a16="http://schemas.microsoft.com/office/drawing/2014/main" id="{2947F621-F156-449E-9514-D03318D5FE98}"/>
              </a:ext>
            </a:extLst>
          </p:cNvPr>
          <p:cNvSpPr txBox="1"/>
          <p:nvPr/>
        </p:nvSpPr>
        <p:spPr>
          <a:xfrm>
            <a:off x="8509228" y="3856300"/>
            <a:ext cx="992579" cy="338554"/>
          </a:xfrm>
          <a:prstGeom prst="rect">
            <a:avLst/>
          </a:prstGeom>
          <a:noFill/>
        </p:spPr>
        <p:txBody>
          <a:bodyPr wrap="none" rtlCol="0">
            <a:spAutoFit/>
          </a:bodyPr>
          <a:lstStyle/>
          <a:p>
            <a:r>
              <a:rPr lang="zh-CN" altLang="en-US" sz="1600" b="1" dirty="0">
                <a:solidFill>
                  <a:srgbClr val="00B050"/>
                </a:solidFill>
                <a:latin typeface="站酷文艺体" panose="02000603000000000000" pitchFamily="2" charset="-122"/>
                <a:ea typeface="站酷文艺体" panose="02000603000000000000" pitchFamily="2" charset="-122"/>
              </a:rPr>
              <a:t>尚需改进</a:t>
            </a:r>
          </a:p>
        </p:txBody>
      </p:sp>
      <p:sp>
        <p:nvSpPr>
          <p:cNvPr id="29" name="Rectangle 28">
            <a:extLst>
              <a:ext uri="{FF2B5EF4-FFF2-40B4-BE49-F238E27FC236}">
                <a16:creationId xmlns:a16="http://schemas.microsoft.com/office/drawing/2014/main" id="{F4D111AF-3DDD-4A40-962D-195AB62017BC}"/>
              </a:ext>
            </a:extLst>
          </p:cNvPr>
          <p:cNvSpPr/>
          <p:nvPr/>
        </p:nvSpPr>
        <p:spPr>
          <a:xfrm>
            <a:off x="552189" y="6391227"/>
            <a:ext cx="8521473" cy="634494"/>
          </a:xfrm>
          <a:prstGeom prst="rect">
            <a:avLst/>
          </a:prstGeom>
          <a:noFill/>
          <a:ln w="15875">
            <a:solidFill>
              <a:srgbClr val="FBC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Rectangle 29">
            <a:extLst>
              <a:ext uri="{FF2B5EF4-FFF2-40B4-BE49-F238E27FC236}">
                <a16:creationId xmlns:a16="http://schemas.microsoft.com/office/drawing/2014/main" id="{1FC52ECC-C6BC-4ECA-8110-9EB26743CE80}"/>
              </a:ext>
            </a:extLst>
          </p:cNvPr>
          <p:cNvSpPr/>
          <p:nvPr/>
        </p:nvSpPr>
        <p:spPr>
          <a:xfrm>
            <a:off x="9231923" y="6391227"/>
            <a:ext cx="653560" cy="634494"/>
          </a:xfrm>
          <a:prstGeom prst="rect">
            <a:avLst/>
          </a:prstGeom>
          <a:solidFill>
            <a:srgbClr val="FF61AB"/>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TextBox 31">
            <a:extLst>
              <a:ext uri="{FF2B5EF4-FFF2-40B4-BE49-F238E27FC236}">
                <a16:creationId xmlns:a16="http://schemas.microsoft.com/office/drawing/2014/main" id="{397519B0-93BB-49FB-AF85-8EAF346421F2}"/>
              </a:ext>
            </a:extLst>
          </p:cNvPr>
          <p:cNvSpPr txBox="1"/>
          <p:nvPr/>
        </p:nvSpPr>
        <p:spPr>
          <a:xfrm>
            <a:off x="552190" y="6598281"/>
            <a:ext cx="8521472" cy="307777"/>
          </a:xfrm>
          <a:prstGeom prst="rect">
            <a:avLst/>
          </a:prstGeom>
          <a:noFill/>
        </p:spPr>
        <p:txBody>
          <a:bodyPr wrap="square" rtlCol="0">
            <a:spAutoFit/>
          </a:bodyPr>
          <a:lstStyle/>
          <a:p>
            <a:r>
              <a:rPr lang="zh-CN" altLang="en-US" sz="1400" dirty="0">
                <a:latin typeface="站酷文艺体" panose="02000603000000000000" pitchFamily="2" charset="-122"/>
                <a:ea typeface="站酷文艺体" panose="02000603000000000000" pitchFamily="2" charset="-122"/>
              </a:rPr>
              <a:t>我承诺接受监督养成以上好习惯，并按照</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奖惩协议表</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接受奖惩。</a:t>
            </a:r>
            <a:r>
              <a:rPr lang="en-US" altLang="zh-CN" sz="1400" dirty="0">
                <a:latin typeface="站酷文艺体" panose="02000603000000000000" pitchFamily="2" charset="-122"/>
                <a:ea typeface="站酷文艺体" panose="02000603000000000000" pitchFamily="2" charset="-122"/>
              </a:rPr>
              <a:t>                   </a:t>
            </a:r>
            <a:r>
              <a:rPr lang="zh-CN" altLang="en-US" sz="1400" dirty="0">
                <a:latin typeface="站酷文艺体" panose="02000603000000000000" pitchFamily="2" charset="-122"/>
                <a:ea typeface="站酷文艺体" panose="02000603000000000000" pitchFamily="2" charset="-122"/>
              </a:rPr>
              <a:t>签字：</a:t>
            </a:r>
          </a:p>
        </p:txBody>
      </p:sp>
      <p:sp>
        <p:nvSpPr>
          <p:cNvPr id="34" name="TextBox 33">
            <a:extLst>
              <a:ext uri="{FF2B5EF4-FFF2-40B4-BE49-F238E27FC236}">
                <a16:creationId xmlns:a16="http://schemas.microsoft.com/office/drawing/2014/main" id="{22ECD492-0219-49C6-BDDE-9EB19A7FA085}"/>
              </a:ext>
            </a:extLst>
          </p:cNvPr>
          <p:cNvSpPr txBox="1"/>
          <p:nvPr/>
        </p:nvSpPr>
        <p:spPr>
          <a:xfrm>
            <a:off x="9223131" y="6523808"/>
            <a:ext cx="914400" cy="369332"/>
          </a:xfrm>
          <a:prstGeom prst="rect">
            <a:avLst/>
          </a:prstGeom>
          <a:noFill/>
        </p:spPr>
        <p:txBody>
          <a:bodyPr wrap="square" rtlCol="0">
            <a:spAutoFit/>
          </a:bodyPr>
          <a:lstStyle/>
          <a:p>
            <a:r>
              <a:rPr lang="en-US" altLang="zh-CN" b="1" dirty="0">
                <a:solidFill>
                  <a:schemeClr val="bg1"/>
                </a:solidFill>
                <a:latin typeface="站酷快乐体2016修订版" panose="02010600030101010101" pitchFamily="2" charset="-122"/>
                <a:ea typeface="站酷快乐体2016修订版" panose="02010600030101010101" pitchFamily="2" charset="-122"/>
              </a:rPr>
              <a:t>1/2</a:t>
            </a:r>
            <a:endParaRPr lang="zh-CN" altLang="en-US" b="1" dirty="0">
              <a:solidFill>
                <a:schemeClr val="bg1"/>
              </a:solidFill>
              <a:latin typeface="站酷快乐体2016修订版" panose="02010600030101010101" pitchFamily="2" charset="-122"/>
              <a:ea typeface="站酷快乐体2016修订版" panose="02010600030101010101" pitchFamily="2" charset="-122"/>
            </a:endParaRPr>
          </a:p>
        </p:txBody>
      </p:sp>
      <p:pic>
        <p:nvPicPr>
          <p:cNvPr id="37" name="Picture 36">
            <a:extLst>
              <a:ext uri="{FF2B5EF4-FFF2-40B4-BE49-F238E27FC236}">
                <a16:creationId xmlns:a16="http://schemas.microsoft.com/office/drawing/2014/main" id="{D8BA0173-11E0-471D-BB50-4373231B05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2641" y="516308"/>
            <a:ext cx="1012842" cy="252803"/>
          </a:xfrm>
          <a:prstGeom prst="rect">
            <a:avLst/>
          </a:prstGeom>
        </p:spPr>
      </p:pic>
      <p:sp>
        <p:nvSpPr>
          <p:cNvPr id="40" name="TextBox 39">
            <a:extLst>
              <a:ext uri="{FF2B5EF4-FFF2-40B4-BE49-F238E27FC236}">
                <a16:creationId xmlns:a16="http://schemas.microsoft.com/office/drawing/2014/main" id="{6AB90D83-412D-4E75-A0B8-81B5137EC1D7}"/>
              </a:ext>
            </a:extLst>
          </p:cNvPr>
          <p:cNvSpPr txBox="1"/>
          <p:nvPr/>
        </p:nvSpPr>
        <p:spPr>
          <a:xfrm>
            <a:off x="7904283" y="749235"/>
            <a:ext cx="2084225" cy="369332"/>
          </a:xfrm>
          <a:prstGeom prst="rect">
            <a:avLst/>
          </a:prstGeom>
          <a:noFill/>
        </p:spPr>
        <p:txBody>
          <a:bodyPr wrap="none" rtlCol="0">
            <a:spAutoFit/>
          </a:bodyPr>
          <a:lstStyle/>
          <a:p>
            <a:r>
              <a:rPr lang="zh-CN" altLang="en-US" dirty="0">
                <a:solidFill>
                  <a:srgbClr val="535353"/>
                </a:solidFill>
                <a:latin typeface="站酷文艺体" panose="02000603000000000000" pitchFamily="2" charset="-122"/>
                <a:ea typeface="站酷文艺体" panose="02000603000000000000" pitchFamily="2" charset="-122"/>
              </a:rPr>
              <a:t>随时表扬 定期批评</a:t>
            </a:r>
          </a:p>
        </p:txBody>
      </p:sp>
      <p:sp>
        <p:nvSpPr>
          <p:cNvPr id="23" name="TextBox 22">
            <a:extLst>
              <a:ext uri="{FF2B5EF4-FFF2-40B4-BE49-F238E27FC236}">
                <a16:creationId xmlns:a16="http://schemas.microsoft.com/office/drawing/2014/main" id="{6DEE676F-5223-4DB2-80D1-67A4F34A7903}"/>
              </a:ext>
            </a:extLst>
          </p:cNvPr>
          <p:cNvSpPr txBox="1"/>
          <p:nvPr/>
        </p:nvSpPr>
        <p:spPr>
          <a:xfrm>
            <a:off x="3126904" y="7101970"/>
            <a:ext cx="4190571" cy="261610"/>
          </a:xfrm>
          <a:prstGeom prst="rect">
            <a:avLst/>
          </a:prstGeom>
          <a:noFill/>
        </p:spPr>
        <p:txBody>
          <a:bodyPr wrap="none" rtlCol="0">
            <a:spAutoFit/>
          </a:bodyPr>
          <a:lstStyle/>
          <a:p>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designed by </a:t>
            </a:r>
            <a:r>
              <a:rPr lang="en-US" altLang="zh-CN" sz="1100" dirty="0">
                <a:solidFill>
                  <a:srgbClr val="525252"/>
                </a:solidFill>
                <a:latin typeface="站酷快乐体2016修订版" panose="02010600030101010101" pitchFamily="2" charset="-122"/>
                <a:ea typeface="站酷快乐体2016修订版" panose="02010600030101010101" pitchFamily="2" charset="-122"/>
                <a:hlinkClick r:id="rId3">
                  <a:extLst>
                    <a:ext uri="{A12FA001-AC4F-418D-AE19-62706E023703}">
                      <ahyp:hlinkClr xmlns:ahyp="http://schemas.microsoft.com/office/drawing/2018/hyperlinkcolor" val="tx"/>
                    </a:ext>
                  </a:extLst>
                </a:hlinkClick>
              </a:rPr>
              <a:t>www.kanjianshijian.com</a:t>
            </a:r>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licensed under GPL v3.0</a:t>
            </a:r>
            <a:endParaRPr lang="zh-CN" altLang="en-US" sz="1100" dirty="0">
              <a:solidFill>
                <a:srgbClr val="525252"/>
              </a:solidFill>
              <a:latin typeface="站酷快乐体2016修订版" panose="02010600030101010101" pitchFamily="2" charset="-122"/>
              <a:ea typeface="站酷快乐体2016修订版" panose="02010600030101010101" pitchFamily="2" charset="-122"/>
            </a:endParaRPr>
          </a:p>
        </p:txBody>
      </p:sp>
    </p:spTree>
    <p:extLst>
      <p:ext uri="{BB962C8B-B14F-4D97-AF65-F5344CB8AC3E}">
        <p14:creationId xmlns:p14="http://schemas.microsoft.com/office/powerpoint/2010/main" val="140414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B30370BD-F87C-4341-AB79-CD7836F84245}"/>
              </a:ext>
            </a:extLst>
          </p:cNvPr>
          <p:cNvGraphicFramePr>
            <a:graphicFrameLocks noGrp="1"/>
          </p:cNvGraphicFramePr>
          <p:nvPr/>
        </p:nvGraphicFramePr>
        <p:xfrm>
          <a:off x="553915" y="1714834"/>
          <a:ext cx="7350368" cy="4421235"/>
        </p:xfrm>
        <a:graphic>
          <a:graphicData uri="http://schemas.openxmlformats.org/drawingml/2006/table">
            <a:tbl>
              <a:tblPr>
                <a:tableStyleId>{BC89EF96-8CEA-46FF-86C4-4CE0E7609802}</a:tableStyleId>
              </a:tblPr>
              <a:tblGrid>
                <a:gridCol w="3427386">
                  <a:extLst>
                    <a:ext uri="{9D8B030D-6E8A-4147-A177-3AD203B41FA5}">
                      <a16:colId xmlns:a16="http://schemas.microsoft.com/office/drawing/2014/main" val="2790674157"/>
                    </a:ext>
                  </a:extLst>
                </a:gridCol>
                <a:gridCol w="458687">
                  <a:extLst>
                    <a:ext uri="{9D8B030D-6E8A-4147-A177-3AD203B41FA5}">
                      <a16:colId xmlns:a16="http://schemas.microsoft.com/office/drawing/2014/main" val="2587985304"/>
                    </a:ext>
                  </a:extLst>
                </a:gridCol>
                <a:gridCol w="458687">
                  <a:extLst>
                    <a:ext uri="{9D8B030D-6E8A-4147-A177-3AD203B41FA5}">
                      <a16:colId xmlns:a16="http://schemas.microsoft.com/office/drawing/2014/main" val="1698899153"/>
                    </a:ext>
                  </a:extLst>
                </a:gridCol>
                <a:gridCol w="458687">
                  <a:extLst>
                    <a:ext uri="{9D8B030D-6E8A-4147-A177-3AD203B41FA5}">
                      <a16:colId xmlns:a16="http://schemas.microsoft.com/office/drawing/2014/main" val="2496442950"/>
                    </a:ext>
                  </a:extLst>
                </a:gridCol>
                <a:gridCol w="458687">
                  <a:extLst>
                    <a:ext uri="{9D8B030D-6E8A-4147-A177-3AD203B41FA5}">
                      <a16:colId xmlns:a16="http://schemas.microsoft.com/office/drawing/2014/main" val="4109622381"/>
                    </a:ext>
                  </a:extLst>
                </a:gridCol>
                <a:gridCol w="458687">
                  <a:extLst>
                    <a:ext uri="{9D8B030D-6E8A-4147-A177-3AD203B41FA5}">
                      <a16:colId xmlns:a16="http://schemas.microsoft.com/office/drawing/2014/main" val="1247908907"/>
                    </a:ext>
                  </a:extLst>
                </a:gridCol>
                <a:gridCol w="458687">
                  <a:extLst>
                    <a:ext uri="{9D8B030D-6E8A-4147-A177-3AD203B41FA5}">
                      <a16:colId xmlns:a16="http://schemas.microsoft.com/office/drawing/2014/main" val="717691446"/>
                    </a:ext>
                  </a:extLst>
                </a:gridCol>
                <a:gridCol w="458687">
                  <a:extLst>
                    <a:ext uri="{9D8B030D-6E8A-4147-A177-3AD203B41FA5}">
                      <a16:colId xmlns:a16="http://schemas.microsoft.com/office/drawing/2014/main" val="4127881446"/>
                    </a:ext>
                  </a:extLst>
                </a:gridCol>
                <a:gridCol w="712173">
                  <a:extLst>
                    <a:ext uri="{9D8B030D-6E8A-4147-A177-3AD203B41FA5}">
                      <a16:colId xmlns:a16="http://schemas.microsoft.com/office/drawing/2014/main" val="2491884661"/>
                    </a:ext>
                  </a:extLst>
                </a:gridCol>
              </a:tblGrid>
              <a:tr h="482965">
                <a:tc>
                  <a:txBody>
                    <a:bodyPr/>
                    <a:lstStyle/>
                    <a:p>
                      <a:pPr algn="ctr"/>
                      <a:r>
                        <a:rPr lang="zh-CN" altLang="en-US" sz="1400" dirty="0">
                          <a:latin typeface="站酷文艺体" panose="02000603000000000000" pitchFamily="2" charset="-122"/>
                          <a:ea typeface="站酷文艺体" panose="02000603000000000000" pitchFamily="2" charset="-122"/>
                        </a:rPr>
                        <a:t>好习惯</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星期</a:t>
                      </a:r>
                    </a:p>
                  </a:txBody>
                  <a:tcPr anchor="ctr">
                    <a:noFill/>
                  </a:tcPr>
                </a:tc>
                <a:tc>
                  <a:txBody>
                    <a:bodyPr/>
                    <a:lstStyle/>
                    <a:p>
                      <a:pPr algn="ctr"/>
                      <a:r>
                        <a:rPr lang="zh-CN" altLang="en-US" sz="1400" dirty="0">
                          <a:latin typeface="站酷文艺体" panose="02000603000000000000" pitchFamily="2" charset="-122"/>
                          <a:ea typeface="站酷文艺体" panose="02000603000000000000" pitchFamily="2" charset="-122"/>
                        </a:rPr>
                        <a:t>一</a:t>
                      </a:r>
                    </a:p>
                  </a:txBody>
                  <a:tcPr anchor="ctr">
                    <a:solidFill>
                      <a:srgbClr val="F799AA">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二</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三</a:t>
                      </a:r>
                    </a:p>
                  </a:txBody>
                  <a:tcPr anchor="ctr">
                    <a:solidFill>
                      <a:srgbClr val="FFFCCC">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四</a:t>
                      </a:r>
                    </a:p>
                  </a:txBody>
                  <a:tcPr anchor="ctr">
                    <a:solidFill>
                      <a:srgbClr val="CCE76E">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五</a:t>
                      </a:r>
                    </a:p>
                  </a:txBody>
                  <a:tcPr anchor="ctr">
                    <a:solidFill>
                      <a:srgbClr val="99D9A1">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六</a:t>
                      </a:r>
                    </a:p>
                  </a:txBody>
                  <a:tcPr anchor="ctr">
                    <a:solidFill>
                      <a:srgbClr val="C993CF">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日</a:t>
                      </a:r>
                    </a:p>
                  </a:txBody>
                  <a:tcPr anchor="ctr">
                    <a:solidFill>
                      <a:srgbClr val="FBCBBB">
                        <a:alpha val="50000"/>
                      </a:srgbClr>
                    </a:solidFill>
                  </a:tcPr>
                </a:tc>
                <a:tc>
                  <a:txBody>
                    <a:bodyPr/>
                    <a:lstStyle/>
                    <a:p>
                      <a:pPr algn="ctr"/>
                      <a:r>
                        <a:rPr lang="zh-CN" altLang="en-US" sz="1400" dirty="0">
                          <a:latin typeface="站酷文艺体" panose="02000603000000000000" pitchFamily="2" charset="-122"/>
                          <a:ea typeface="站酷文艺体" panose="02000603000000000000" pitchFamily="2" charset="-122"/>
                        </a:rPr>
                        <a:t>得分</a:t>
                      </a:r>
                    </a:p>
                  </a:txBody>
                  <a:tcPr anchor="ctr">
                    <a:noFill/>
                  </a:tcPr>
                </a:tc>
                <a:extLst>
                  <a:ext uri="{0D108BD9-81ED-4DB2-BD59-A6C34878D82A}">
                    <a16:rowId xmlns:a16="http://schemas.microsoft.com/office/drawing/2014/main" val="765306330"/>
                  </a:ext>
                </a:extLst>
              </a:tr>
              <a:tr h="393215">
                <a:tc>
                  <a:txBody>
                    <a:bodyPr/>
                    <a:lstStyle/>
                    <a:p>
                      <a:endParaRPr lang="zh-CN" altLang="en-US" dirty="0"/>
                    </a:p>
                  </a:txBody>
                  <a:tcPr>
                    <a:noFill/>
                  </a:tcPr>
                </a:tc>
                <a:tc>
                  <a:txBody>
                    <a:bodyPr/>
                    <a:lstStyle/>
                    <a:p>
                      <a:endParaRPr lang="zh-CN" altLang="en-US" dirty="0"/>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dirty="0"/>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7471244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3165121"/>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242267870"/>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dirty="0"/>
                    </a:p>
                  </a:txBody>
                  <a:tcPr>
                    <a:noFill/>
                  </a:tcPr>
                </a:tc>
                <a:extLst>
                  <a:ext uri="{0D108BD9-81ED-4DB2-BD59-A6C34878D82A}">
                    <a16:rowId xmlns:a16="http://schemas.microsoft.com/office/drawing/2014/main" val="329161391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823411937"/>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646022299"/>
                  </a:ext>
                </a:extLst>
              </a:tr>
              <a:tr h="393215">
                <a:tc>
                  <a:txBody>
                    <a:bodyPr/>
                    <a:lstStyle/>
                    <a:p>
                      <a:endParaRPr lang="zh-CN" altLang="en-US" dirty="0"/>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3133822495"/>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959288650"/>
                  </a:ext>
                </a:extLst>
              </a:tr>
              <a:tr h="393215">
                <a:tc>
                  <a:txBody>
                    <a:bodyPr/>
                    <a:lstStyle/>
                    <a:p>
                      <a:endParaRPr lang="zh-CN" altLang="en-US"/>
                    </a:p>
                  </a:txBody>
                  <a:tcPr>
                    <a:noFill/>
                  </a:tcPr>
                </a:tc>
                <a:tc>
                  <a:txBody>
                    <a:bodyPr/>
                    <a:lstStyle/>
                    <a:p>
                      <a:endParaRPr lang="zh-CN" altLang="en-US"/>
                    </a:p>
                  </a:txBody>
                  <a:tcPr>
                    <a:solidFill>
                      <a:srgbClr val="F799AA">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solidFill>
                      <a:srgbClr val="FFFCCC">
                        <a:alpha val="50000"/>
                      </a:srgbClr>
                    </a:solidFill>
                  </a:tcPr>
                </a:tc>
                <a:tc>
                  <a:txBody>
                    <a:bodyPr/>
                    <a:lstStyle/>
                    <a:p>
                      <a:endParaRPr lang="zh-CN" altLang="en-US"/>
                    </a:p>
                  </a:txBody>
                  <a:tcPr>
                    <a:solidFill>
                      <a:srgbClr val="CCE76E">
                        <a:alpha val="50000"/>
                      </a:srgbClr>
                    </a:solidFill>
                  </a:tcPr>
                </a:tc>
                <a:tc>
                  <a:txBody>
                    <a:bodyPr/>
                    <a:lstStyle/>
                    <a:p>
                      <a:endParaRPr lang="zh-CN" altLang="en-US"/>
                    </a:p>
                  </a:txBody>
                  <a:tcPr>
                    <a:solidFill>
                      <a:srgbClr val="99D9A1">
                        <a:alpha val="50000"/>
                      </a:srgbClr>
                    </a:solidFill>
                  </a:tcPr>
                </a:tc>
                <a:tc>
                  <a:txBody>
                    <a:bodyPr/>
                    <a:lstStyle/>
                    <a:p>
                      <a:endParaRPr lang="zh-CN" altLang="en-US"/>
                    </a:p>
                  </a:txBody>
                  <a:tcPr>
                    <a:solidFill>
                      <a:srgbClr val="C993CF">
                        <a:alpha val="50000"/>
                      </a:srgbClr>
                    </a:solidFill>
                  </a:tcPr>
                </a:tc>
                <a:tc>
                  <a:txBody>
                    <a:bodyPr/>
                    <a:lstStyle/>
                    <a:p>
                      <a:endParaRPr lang="zh-CN" altLang="en-US"/>
                    </a:p>
                  </a:txBody>
                  <a:tcPr>
                    <a:solidFill>
                      <a:srgbClr val="FBCBBB">
                        <a:alpha val="50000"/>
                      </a:srgbClr>
                    </a:solidFill>
                  </a:tcPr>
                </a:tc>
                <a:tc>
                  <a:txBody>
                    <a:bodyPr/>
                    <a:lstStyle/>
                    <a:p>
                      <a:endParaRPr lang="zh-CN" altLang="en-US"/>
                    </a:p>
                  </a:txBody>
                  <a:tcPr>
                    <a:noFill/>
                  </a:tcPr>
                </a:tc>
                <a:extLst>
                  <a:ext uri="{0D108BD9-81ED-4DB2-BD59-A6C34878D82A}">
                    <a16:rowId xmlns:a16="http://schemas.microsoft.com/office/drawing/2014/main" val="151346412"/>
                  </a:ext>
                </a:extLst>
              </a:tr>
              <a:tr h="393215">
                <a:tc>
                  <a:txBody>
                    <a:bodyPr/>
                    <a:lstStyle/>
                    <a:p>
                      <a:pPr algn="ctr"/>
                      <a:r>
                        <a:rPr lang="zh-CN" altLang="en-US" sz="1400" dirty="0">
                          <a:latin typeface="站酷文艺体" panose="02000603000000000000" pitchFamily="2" charset="-122"/>
                          <a:ea typeface="站酷文艺体" panose="02000603000000000000" pitchFamily="2" charset="-122"/>
                        </a:rPr>
                        <a:t>每日得分</a:t>
                      </a:r>
                    </a:p>
                  </a:txBody>
                  <a:tcPr anchor="ctr">
                    <a:solidFill>
                      <a:srgbClr val="99FFCC"/>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alpha val="50000"/>
                      </a:srgbClr>
                    </a:solidFill>
                  </a:tcPr>
                </a:tc>
                <a:tc>
                  <a:txBody>
                    <a:bodyPr/>
                    <a:lstStyle/>
                    <a:p>
                      <a:endParaRPr lang="zh-CN" altLang="en-US" dirty="0"/>
                    </a:p>
                  </a:txBody>
                  <a:tcPr>
                    <a:solidFill>
                      <a:srgbClr val="99FFCC"/>
                    </a:solidFill>
                  </a:tcPr>
                </a:tc>
                <a:extLst>
                  <a:ext uri="{0D108BD9-81ED-4DB2-BD59-A6C34878D82A}">
                    <a16:rowId xmlns:a16="http://schemas.microsoft.com/office/drawing/2014/main" val="3570326797"/>
                  </a:ext>
                </a:extLst>
              </a:tr>
            </a:tbl>
          </a:graphicData>
        </a:graphic>
      </p:graphicFrame>
      <p:sp>
        <p:nvSpPr>
          <p:cNvPr id="11" name="TextBox 10">
            <a:extLst>
              <a:ext uri="{FF2B5EF4-FFF2-40B4-BE49-F238E27FC236}">
                <a16:creationId xmlns:a16="http://schemas.microsoft.com/office/drawing/2014/main" id="{17A63318-A858-463E-9BF6-858D0756362B}"/>
              </a:ext>
            </a:extLst>
          </p:cNvPr>
          <p:cNvSpPr txBox="1"/>
          <p:nvPr/>
        </p:nvSpPr>
        <p:spPr>
          <a:xfrm>
            <a:off x="552189" y="445602"/>
            <a:ext cx="4600940" cy="646331"/>
          </a:xfrm>
          <a:prstGeom prst="rect">
            <a:avLst/>
          </a:prstGeom>
          <a:noFill/>
        </p:spPr>
        <p:txBody>
          <a:bodyPr wrap="none" rtlCol="0">
            <a:spAutoFit/>
          </a:bodyPr>
          <a:lstStyle/>
          <a:p>
            <a:r>
              <a:rPr lang="en-US" altLang="zh-CN" sz="3600" dirty="0">
                <a:solidFill>
                  <a:srgbClr val="F799AA"/>
                </a:solidFill>
                <a:latin typeface="站酷快乐体2016修订版" panose="02010600030101010101" pitchFamily="2" charset="-122"/>
                <a:ea typeface="站酷快乐体2016修订版" panose="02010600030101010101" pitchFamily="2" charset="-122"/>
              </a:rPr>
              <a:t>7</a:t>
            </a:r>
            <a:r>
              <a:rPr lang="zh-CN" altLang="en-US" sz="3600" dirty="0">
                <a:solidFill>
                  <a:srgbClr val="3399FF"/>
                </a:solidFill>
                <a:latin typeface="站酷快乐体2016修订版" panose="02010600030101010101" pitchFamily="2" charset="-122"/>
                <a:ea typeface="站酷快乐体2016修订版" panose="02010600030101010101" pitchFamily="2" charset="-122"/>
              </a:rPr>
              <a:t>天</a:t>
            </a:r>
            <a:r>
              <a:rPr lang="zh-CN" altLang="en-US" sz="3600" dirty="0">
                <a:solidFill>
                  <a:srgbClr val="FF0000"/>
                </a:solidFill>
                <a:latin typeface="站酷快乐体2016修订版" panose="02010600030101010101" pitchFamily="2" charset="-122"/>
                <a:ea typeface="站酷快乐体2016修订版" panose="02010600030101010101" pitchFamily="2" charset="-122"/>
              </a:rPr>
              <a:t>好</a:t>
            </a:r>
            <a:r>
              <a:rPr lang="zh-CN" altLang="en-US" sz="3600" dirty="0">
                <a:solidFill>
                  <a:srgbClr val="10AB5A"/>
                </a:solidFill>
                <a:latin typeface="站酷快乐体2016修订版" panose="02010600030101010101" pitchFamily="2" charset="-122"/>
                <a:ea typeface="站酷快乐体2016修订版" panose="02010600030101010101" pitchFamily="2" charset="-122"/>
              </a:rPr>
              <a:t>习</a:t>
            </a:r>
            <a:r>
              <a:rPr lang="zh-CN" altLang="en-US" sz="3600" dirty="0">
                <a:solidFill>
                  <a:srgbClr val="00ACEF"/>
                </a:solidFill>
                <a:latin typeface="站酷快乐体2016修订版" panose="02010600030101010101" pitchFamily="2" charset="-122"/>
                <a:ea typeface="站酷快乐体2016修订版" panose="02010600030101010101" pitchFamily="2" charset="-122"/>
              </a:rPr>
              <a:t>惯</a:t>
            </a:r>
            <a:r>
              <a:rPr lang="zh-CN" altLang="en-US" sz="3600" dirty="0">
                <a:solidFill>
                  <a:srgbClr val="EC1B24"/>
                </a:solidFill>
                <a:latin typeface="站酷快乐体2016修订版" panose="02010600030101010101" pitchFamily="2" charset="-122"/>
                <a:ea typeface="站酷快乐体2016修订版" panose="02010600030101010101" pitchFamily="2" charset="-122"/>
              </a:rPr>
              <a:t>成</a:t>
            </a:r>
            <a:r>
              <a:rPr lang="zh-CN" altLang="en-US" sz="3600" dirty="0">
                <a:solidFill>
                  <a:srgbClr val="F040A8"/>
                </a:solidFill>
                <a:latin typeface="站酷快乐体2016修订版" panose="02010600030101010101" pitchFamily="2" charset="-122"/>
                <a:ea typeface="站酷快乐体2016修订版" panose="02010600030101010101" pitchFamily="2" charset="-122"/>
              </a:rPr>
              <a:t>长</a:t>
            </a:r>
            <a:r>
              <a:rPr lang="zh-CN" altLang="en-US" sz="3600" dirty="0">
                <a:solidFill>
                  <a:srgbClr val="F46F36"/>
                </a:solidFill>
                <a:latin typeface="站酷快乐体2016修订版" panose="02010600030101010101" pitchFamily="2" charset="-122"/>
                <a:ea typeface="站酷快乐体2016修订版" panose="02010600030101010101" pitchFamily="2" charset="-122"/>
              </a:rPr>
              <a:t>记</a:t>
            </a:r>
            <a:r>
              <a:rPr lang="zh-CN" altLang="en-US" sz="3600" dirty="0">
                <a:solidFill>
                  <a:srgbClr val="C993CF"/>
                </a:solidFill>
                <a:latin typeface="站酷快乐体2016修订版" panose="02010600030101010101" pitchFamily="2" charset="-122"/>
                <a:ea typeface="站酷快乐体2016修订版" panose="02010600030101010101" pitchFamily="2" charset="-122"/>
              </a:rPr>
              <a:t>录</a:t>
            </a:r>
            <a:r>
              <a:rPr lang="zh-CN" altLang="en-US" sz="3600" dirty="0">
                <a:solidFill>
                  <a:srgbClr val="FBC707"/>
                </a:solidFill>
                <a:latin typeface="站酷快乐体2016修订版" panose="02010600030101010101" pitchFamily="2" charset="-122"/>
                <a:ea typeface="站酷快乐体2016修订版" panose="02010600030101010101" pitchFamily="2" charset="-122"/>
              </a:rPr>
              <a:t>表</a:t>
            </a:r>
          </a:p>
        </p:txBody>
      </p:sp>
      <p:cxnSp>
        <p:nvCxnSpPr>
          <p:cNvPr id="14" name="Straight Connector 13">
            <a:extLst>
              <a:ext uri="{FF2B5EF4-FFF2-40B4-BE49-F238E27FC236}">
                <a16:creationId xmlns:a16="http://schemas.microsoft.com/office/drawing/2014/main" id="{316E0BC9-33B8-4C0D-9B7E-32FE20E322E9}"/>
              </a:ext>
            </a:extLst>
          </p:cNvPr>
          <p:cNvCxnSpPr>
            <a:cxnSpLocks/>
          </p:cNvCxnSpPr>
          <p:nvPr/>
        </p:nvCxnSpPr>
        <p:spPr>
          <a:xfrm>
            <a:off x="552189" y="1168448"/>
            <a:ext cx="9333294" cy="0"/>
          </a:xfrm>
          <a:prstGeom prst="line">
            <a:avLst/>
          </a:prstGeom>
          <a:ln w="63500" cmpd="dbl"/>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50E8CC28-0317-4F51-B8A6-5F8C3F930BFE}"/>
              </a:ext>
            </a:extLst>
          </p:cNvPr>
          <p:cNvGrpSpPr/>
          <p:nvPr/>
        </p:nvGrpSpPr>
        <p:grpSpPr>
          <a:xfrm>
            <a:off x="817685" y="1223251"/>
            <a:ext cx="8792327" cy="338554"/>
            <a:chOff x="817685" y="1258419"/>
            <a:chExt cx="8792327" cy="338554"/>
          </a:xfrm>
        </p:grpSpPr>
        <p:sp>
          <p:nvSpPr>
            <p:cNvPr id="16" name="TextBox 15">
              <a:extLst>
                <a:ext uri="{FF2B5EF4-FFF2-40B4-BE49-F238E27FC236}">
                  <a16:creationId xmlns:a16="http://schemas.microsoft.com/office/drawing/2014/main" id="{AA4A866B-B994-4EA6-B4D3-45767BD8AF02}"/>
                </a:ext>
              </a:extLst>
            </p:cNvPr>
            <p:cNvSpPr txBox="1"/>
            <p:nvPr/>
          </p:nvSpPr>
          <p:spPr>
            <a:xfrm>
              <a:off x="817685" y="1258419"/>
              <a:ext cx="992579" cy="338554"/>
            </a:xfrm>
            <a:prstGeom prst="rect">
              <a:avLst/>
            </a:prstGeom>
            <a:noFill/>
          </p:spPr>
          <p:txBody>
            <a:bodyPr wrap="none" rtlCol="0">
              <a:spAutoFit/>
            </a:bodyPr>
            <a:lstStyle/>
            <a:p>
              <a:r>
                <a:rPr lang="zh-CN" altLang="en-US" sz="1600" b="1" dirty="0">
                  <a:solidFill>
                    <a:srgbClr val="10AB5A"/>
                  </a:solidFill>
                  <a:latin typeface="站酷文艺体" panose="02000603000000000000" pitchFamily="2" charset="-122"/>
                  <a:ea typeface="站酷文艺体" panose="02000603000000000000" pitchFamily="2" charset="-122"/>
                </a:rPr>
                <a:t>共同成长</a:t>
              </a:r>
            </a:p>
          </p:txBody>
        </p:sp>
        <p:sp>
          <p:nvSpPr>
            <p:cNvPr id="17" name="TextBox 16">
              <a:extLst>
                <a:ext uri="{FF2B5EF4-FFF2-40B4-BE49-F238E27FC236}">
                  <a16:creationId xmlns:a16="http://schemas.microsoft.com/office/drawing/2014/main" id="{AF2ADB9D-928E-4A87-A77C-42909252B56E}"/>
                </a:ext>
              </a:extLst>
            </p:cNvPr>
            <p:cNvSpPr txBox="1"/>
            <p:nvPr/>
          </p:nvSpPr>
          <p:spPr>
            <a:xfrm>
              <a:off x="2117643" y="1258419"/>
              <a:ext cx="992579" cy="338554"/>
            </a:xfrm>
            <a:prstGeom prst="rect">
              <a:avLst/>
            </a:prstGeom>
            <a:noFill/>
          </p:spPr>
          <p:txBody>
            <a:bodyPr wrap="none" rtlCol="0">
              <a:spAutoFit/>
            </a:bodyPr>
            <a:lstStyle/>
            <a:p>
              <a:r>
                <a:rPr lang="zh-CN" altLang="en-US" sz="1600" b="1" dirty="0">
                  <a:solidFill>
                    <a:srgbClr val="FF61AB"/>
                  </a:solidFill>
                  <a:latin typeface="站酷文艺体" panose="02000603000000000000" pitchFamily="2" charset="-122"/>
                  <a:ea typeface="站酷文艺体" panose="02000603000000000000" pitchFamily="2" charset="-122"/>
                </a:rPr>
                <a:t>习惯养成</a:t>
              </a:r>
            </a:p>
          </p:txBody>
        </p:sp>
        <p:sp>
          <p:nvSpPr>
            <p:cNvPr id="18" name="TextBox 17">
              <a:extLst>
                <a:ext uri="{FF2B5EF4-FFF2-40B4-BE49-F238E27FC236}">
                  <a16:creationId xmlns:a16="http://schemas.microsoft.com/office/drawing/2014/main" id="{7555E660-60F2-48AA-B444-9F90BA9C4C9F}"/>
                </a:ext>
              </a:extLst>
            </p:cNvPr>
            <p:cNvSpPr txBox="1"/>
            <p:nvPr/>
          </p:nvSpPr>
          <p:spPr>
            <a:xfrm>
              <a:off x="3417601" y="1258419"/>
              <a:ext cx="992579" cy="338554"/>
            </a:xfrm>
            <a:prstGeom prst="rect">
              <a:avLst/>
            </a:prstGeom>
            <a:noFill/>
          </p:spPr>
          <p:txBody>
            <a:bodyPr wrap="none" rtlCol="0">
              <a:spAutoFit/>
            </a:bodyPr>
            <a:lstStyle/>
            <a:p>
              <a:r>
                <a:rPr lang="zh-CN" altLang="en-US" sz="1600" b="1" dirty="0">
                  <a:solidFill>
                    <a:srgbClr val="FBC707"/>
                  </a:solidFill>
                  <a:latin typeface="站酷文艺体" panose="02000603000000000000" pitchFamily="2" charset="-122"/>
                  <a:ea typeface="站酷文艺体" panose="02000603000000000000" pitchFamily="2" charset="-122"/>
                </a:rPr>
                <a:t>自主时间</a:t>
              </a:r>
            </a:p>
          </p:txBody>
        </p:sp>
        <p:sp>
          <p:nvSpPr>
            <p:cNvPr id="19" name="TextBox 18">
              <a:extLst>
                <a:ext uri="{FF2B5EF4-FFF2-40B4-BE49-F238E27FC236}">
                  <a16:creationId xmlns:a16="http://schemas.microsoft.com/office/drawing/2014/main" id="{112C24A2-FCB0-4C62-812D-26ECD4688379}"/>
                </a:ext>
              </a:extLst>
            </p:cNvPr>
            <p:cNvSpPr txBox="1"/>
            <p:nvPr/>
          </p:nvSpPr>
          <p:spPr>
            <a:xfrm>
              <a:off x="4717559" y="1258419"/>
              <a:ext cx="992579"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发现兴趣</a:t>
              </a:r>
            </a:p>
          </p:txBody>
        </p:sp>
        <p:sp>
          <p:nvSpPr>
            <p:cNvPr id="20" name="TextBox 19">
              <a:extLst>
                <a:ext uri="{FF2B5EF4-FFF2-40B4-BE49-F238E27FC236}">
                  <a16:creationId xmlns:a16="http://schemas.microsoft.com/office/drawing/2014/main" id="{9261E948-2A13-44B9-AA5C-DBCF9029B345}"/>
                </a:ext>
              </a:extLst>
            </p:cNvPr>
            <p:cNvSpPr txBox="1"/>
            <p:nvPr/>
          </p:nvSpPr>
          <p:spPr>
            <a:xfrm>
              <a:off x="6017517" y="1258419"/>
              <a:ext cx="992579" cy="338554"/>
            </a:xfrm>
            <a:prstGeom prst="rect">
              <a:avLst/>
            </a:prstGeom>
            <a:noFill/>
          </p:spPr>
          <p:txBody>
            <a:bodyPr wrap="none" rtlCol="0">
              <a:spAutoFit/>
            </a:bodyPr>
            <a:lstStyle/>
            <a:p>
              <a:r>
                <a:rPr lang="zh-CN" altLang="en-US" sz="1600" b="1" dirty="0">
                  <a:solidFill>
                    <a:srgbClr val="F46F36"/>
                  </a:solidFill>
                  <a:latin typeface="站酷文艺体" panose="02000603000000000000" pitchFamily="2" charset="-122"/>
                  <a:ea typeface="站酷文艺体" panose="02000603000000000000" pitchFamily="2" charset="-122"/>
                </a:rPr>
                <a:t>主动学习</a:t>
              </a:r>
            </a:p>
          </p:txBody>
        </p:sp>
        <p:sp>
          <p:nvSpPr>
            <p:cNvPr id="21" name="TextBox 20">
              <a:extLst>
                <a:ext uri="{FF2B5EF4-FFF2-40B4-BE49-F238E27FC236}">
                  <a16:creationId xmlns:a16="http://schemas.microsoft.com/office/drawing/2014/main" id="{7CD50B11-40B4-46AE-9DDC-324EF9953F65}"/>
                </a:ext>
              </a:extLst>
            </p:cNvPr>
            <p:cNvSpPr txBox="1"/>
            <p:nvPr/>
          </p:nvSpPr>
          <p:spPr>
            <a:xfrm>
              <a:off x="7317475" y="1258419"/>
              <a:ext cx="992579" cy="338554"/>
            </a:xfrm>
            <a:prstGeom prst="rect">
              <a:avLst/>
            </a:prstGeom>
            <a:noFill/>
          </p:spPr>
          <p:txBody>
            <a:bodyPr wrap="none" rtlCol="0">
              <a:spAutoFit/>
            </a:bodyPr>
            <a:lstStyle/>
            <a:p>
              <a:r>
                <a:rPr lang="zh-CN" altLang="en-US" sz="1600" b="1" dirty="0">
                  <a:solidFill>
                    <a:srgbClr val="C993CF"/>
                  </a:solidFill>
                  <a:latin typeface="站酷文艺体" panose="02000603000000000000" pitchFamily="2" charset="-122"/>
                  <a:ea typeface="站酷文艺体" panose="02000603000000000000" pitchFamily="2" charset="-122"/>
                </a:rPr>
                <a:t>自律专注</a:t>
              </a:r>
            </a:p>
          </p:txBody>
        </p:sp>
        <p:sp>
          <p:nvSpPr>
            <p:cNvPr id="22" name="TextBox 21">
              <a:extLst>
                <a:ext uri="{FF2B5EF4-FFF2-40B4-BE49-F238E27FC236}">
                  <a16:creationId xmlns:a16="http://schemas.microsoft.com/office/drawing/2014/main" id="{CEFF6BAE-800F-4341-8C7C-9E29EE0F2586}"/>
                </a:ext>
              </a:extLst>
            </p:cNvPr>
            <p:cNvSpPr txBox="1"/>
            <p:nvPr/>
          </p:nvSpPr>
          <p:spPr>
            <a:xfrm>
              <a:off x="8617433" y="1258419"/>
              <a:ext cx="992579" cy="338554"/>
            </a:xfrm>
            <a:prstGeom prst="rect">
              <a:avLst/>
            </a:prstGeom>
            <a:noFill/>
          </p:spPr>
          <p:txBody>
            <a:bodyPr wrap="none" rtlCol="0">
              <a:spAutoFit/>
            </a:bodyPr>
            <a:lstStyle/>
            <a:p>
              <a:r>
                <a:rPr lang="zh-CN" altLang="en-US" sz="1600" b="1" dirty="0">
                  <a:solidFill>
                    <a:srgbClr val="2E3191"/>
                  </a:solidFill>
                  <a:latin typeface="站酷文艺体" panose="02000603000000000000" pitchFamily="2" charset="-122"/>
                  <a:ea typeface="站酷文艺体" panose="02000603000000000000" pitchFamily="2" charset="-122"/>
                </a:rPr>
                <a:t>情绪管理</a:t>
              </a:r>
            </a:p>
          </p:txBody>
        </p:sp>
      </p:grpSp>
      <p:sp>
        <p:nvSpPr>
          <p:cNvPr id="25" name="Rectangle 24">
            <a:extLst>
              <a:ext uri="{FF2B5EF4-FFF2-40B4-BE49-F238E27FC236}">
                <a16:creationId xmlns:a16="http://schemas.microsoft.com/office/drawing/2014/main" id="{E9D9324A-3097-4252-BCC5-A7591B56E85E}"/>
              </a:ext>
            </a:extLst>
          </p:cNvPr>
          <p:cNvSpPr/>
          <p:nvPr/>
        </p:nvSpPr>
        <p:spPr>
          <a:xfrm>
            <a:off x="8125557" y="1714834"/>
            <a:ext cx="1759927" cy="1828801"/>
          </a:xfrm>
          <a:prstGeom prst="rect">
            <a:avLst/>
          </a:prstGeom>
          <a:noFill/>
          <a:ln w="15875">
            <a:solidFill>
              <a:srgbClr val="FF61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Rectangle 25">
            <a:extLst>
              <a:ext uri="{FF2B5EF4-FFF2-40B4-BE49-F238E27FC236}">
                <a16:creationId xmlns:a16="http://schemas.microsoft.com/office/drawing/2014/main" id="{F5F059A8-02C9-4235-B444-7E0A74A9844F}"/>
              </a:ext>
            </a:extLst>
          </p:cNvPr>
          <p:cNvSpPr/>
          <p:nvPr/>
        </p:nvSpPr>
        <p:spPr>
          <a:xfrm>
            <a:off x="8125556" y="3774309"/>
            <a:ext cx="1759927" cy="2361760"/>
          </a:xfrm>
          <a:prstGeom prst="rect">
            <a:avLst/>
          </a:prstGeom>
          <a:noFill/>
          <a:ln w="15875">
            <a:solidFill>
              <a:srgbClr val="10AB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6">
            <a:extLst>
              <a:ext uri="{FF2B5EF4-FFF2-40B4-BE49-F238E27FC236}">
                <a16:creationId xmlns:a16="http://schemas.microsoft.com/office/drawing/2014/main" id="{95BCB85E-1896-4AB7-ADF7-9924411EF23F}"/>
              </a:ext>
            </a:extLst>
          </p:cNvPr>
          <p:cNvSpPr txBox="1"/>
          <p:nvPr/>
        </p:nvSpPr>
        <p:spPr>
          <a:xfrm>
            <a:off x="8509229" y="1745222"/>
            <a:ext cx="992579" cy="338554"/>
          </a:xfrm>
          <a:prstGeom prst="rect">
            <a:avLst/>
          </a:prstGeom>
          <a:noFill/>
        </p:spPr>
        <p:txBody>
          <a:bodyPr wrap="none" rtlCol="0">
            <a:spAutoFit/>
          </a:bodyPr>
          <a:lstStyle/>
          <a:p>
            <a:r>
              <a:rPr lang="zh-CN" altLang="en-US" sz="1600" b="1" dirty="0">
                <a:solidFill>
                  <a:srgbClr val="EC1B24"/>
                </a:solidFill>
                <a:latin typeface="站酷文艺体" panose="02000603000000000000" pitchFamily="2" charset="-122"/>
                <a:ea typeface="站酷文艺体" panose="02000603000000000000" pitchFamily="2" charset="-122"/>
              </a:rPr>
              <a:t>特别表扬</a:t>
            </a:r>
          </a:p>
        </p:txBody>
      </p:sp>
      <p:sp>
        <p:nvSpPr>
          <p:cNvPr id="28" name="TextBox 27">
            <a:extLst>
              <a:ext uri="{FF2B5EF4-FFF2-40B4-BE49-F238E27FC236}">
                <a16:creationId xmlns:a16="http://schemas.microsoft.com/office/drawing/2014/main" id="{2947F621-F156-449E-9514-D03318D5FE98}"/>
              </a:ext>
            </a:extLst>
          </p:cNvPr>
          <p:cNvSpPr txBox="1"/>
          <p:nvPr/>
        </p:nvSpPr>
        <p:spPr>
          <a:xfrm>
            <a:off x="8509228" y="3856300"/>
            <a:ext cx="992579" cy="338554"/>
          </a:xfrm>
          <a:prstGeom prst="rect">
            <a:avLst/>
          </a:prstGeom>
          <a:noFill/>
        </p:spPr>
        <p:txBody>
          <a:bodyPr wrap="none" rtlCol="0">
            <a:spAutoFit/>
          </a:bodyPr>
          <a:lstStyle/>
          <a:p>
            <a:r>
              <a:rPr lang="zh-CN" altLang="en-US" sz="1600" b="1" dirty="0">
                <a:solidFill>
                  <a:srgbClr val="00B050"/>
                </a:solidFill>
                <a:latin typeface="站酷文艺体" panose="02000603000000000000" pitchFamily="2" charset="-122"/>
                <a:ea typeface="站酷文艺体" panose="02000603000000000000" pitchFamily="2" charset="-122"/>
              </a:rPr>
              <a:t>尚需改进</a:t>
            </a:r>
          </a:p>
        </p:txBody>
      </p:sp>
      <p:sp>
        <p:nvSpPr>
          <p:cNvPr id="29" name="Rectangle 28">
            <a:extLst>
              <a:ext uri="{FF2B5EF4-FFF2-40B4-BE49-F238E27FC236}">
                <a16:creationId xmlns:a16="http://schemas.microsoft.com/office/drawing/2014/main" id="{F4D111AF-3DDD-4A40-962D-195AB62017BC}"/>
              </a:ext>
            </a:extLst>
          </p:cNvPr>
          <p:cNvSpPr/>
          <p:nvPr/>
        </p:nvSpPr>
        <p:spPr>
          <a:xfrm>
            <a:off x="552189" y="6391227"/>
            <a:ext cx="8521473" cy="634494"/>
          </a:xfrm>
          <a:prstGeom prst="rect">
            <a:avLst/>
          </a:prstGeom>
          <a:noFill/>
          <a:ln w="15875">
            <a:solidFill>
              <a:srgbClr val="FBC7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Rectangle 29">
            <a:extLst>
              <a:ext uri="{FF2B5EF4-FFF2-40B4-BE49-F238E27FC236}">
                <a16:creationId xmlns:a16="http://schemas.microsoft.com/office/drawing/2014/main" id="{1FC52ECC-C6BC-4ECA-8110-9EB26743CE80}"/>
              </a:ext>
            </a:extLst>
          </p:cNvPr>
          <p:cNvSpPr/>
          <p:nvPr/>
        </p:nvSpPr>
        <p:spPr>
          <a:xfrm>
            <a:off x="9231923" y="6391227"/>
            <a:ext cx="653560" cy="634494"/>
          </a:xfrm>
          <a:prstGeom prst="rect">
            <a:avLst/>
          </a:prstGeom>
          <a:solidFill>
            <a:srgbClr val="FF61AB"/>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TextBox 31">
            <a:extLst>
              <a:ext uri="{FF2B5EF4-FFF2-40B4-BE49-F238E27FC236}">
                <a16:creationId xmlns:a16="http://schemas.microsoft.com/office/drawing/2014/main" id="{397519B0-93BB-49FB-AF85-8EAF346421F2}"/>
              </a:ext>
            </a:extLst>
          </p:cNvPr>
          <p:cNvSpPr txBox="1"/>
          <p:nvPr/>
        </p:nvSpPr>
        <p:spPr>
          <a:xfrm>
            <a:off x="552190" y="6598281"/>
            <a:ext cx="8521472" cy="307777"/>
          </a:xfrm>
          <a:prstGeom prst="rect">
            <a:avLst/>
          </a:prstGeom>
          <a:noFill/>
        </p:spPr>
        <p:txBody>
          <a:bodyPr wrap="square" rtlCol="0">
            <a:spAutoFit/>
          </a:bodyPr>
          <a:lstStyle/>
          <a:p>
            <a:r>
              <a:rPr lang="zh-CN" altLang="en-US" sz="1400" dirty="0">
                <a:latin typeface="站酷文艺体" panose="02000603000000000000" pitchFamily="2" charset="-122"/>
                <a:ea typeface="站酷文艺体" panose="02000603000000000000" pitchFamily="2" charset="-122"/>
              </a:rPr>
              <a:t>我承诺接受监督养成以上好习惯，并按照</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奖惩协议表</a:t>
            </a:r>
            <a:r>
              <a:rPr lang="en-US" altLang="zh-CN" sz="1400" dirty="0">
                <a:latin typeface="站酷文艺体" panose="02000603000000000000" pitchFamily="2" charset="-122"/>
                <a:ea typeface="站酷文艺体" panose="02000603000000000000" pitchFamily="2" charset="-122"/>
              </a:rPr>
              <a:t>》</a:t>
            </a:r>
            <a:r>
              <a:rPr lang="zh-CN" altLang="en-US" sz="1400" dirty="0">
                <a:latin typeface="站酷文艺体" panose="02000603000000000000" pitchFamily="2" charset="-122"/>
                <a:ea typeface="站酷文艺体" panose="02000603000000000000" pitchFamily="2" charset="-122"/>
              </a:rPr>
              <a:t>接受奖惩。</a:t>
            </a:r>
            <a:r>
              <a:rPr lang="en-US" altLang="zh-CN" sz="1400" dirty="0">
                <a:latin typeface="站酷文艺体" panose="02000603000000000000" pitchFamily="2" charset="-122"/>
                <a:ea typeface="站酷文艺体" panose="02000603000000000000" pitchFamily="2" charset="-122"/>
              </a:rPr>
              <a:t>                   </a:t>
            </a:r>
            <a:r>
              <a:rPr lang="zh-CN" altLang="en-US" sz="1400" dirty="0">
                <a:latin typeface="站酷文艺体" panose="02000603000000000000" pitchFamily="2" charset="-122"/>
                <a:ea typeface="站酷文艺体" panose="02000603000000000000" pitchFamily="2" charset="-122"/>
              </a:rPr>
              <a:t>签字：</a:t>
            </a:r>
          </a:p>
        </p:txBody>
      </p:sp>
      <p:sp>
        <p:nvSpPr>
          <p:cNvPr id="34" name="TextBox 33">
            <a:extLst>
              <a:ext uri="{FF2B5EF4-FFF2-40B4-BE49-F238E27FC236}">
                <a16:creationId xmlns:a16="http://schemas.microsoft.com/office/drawing/2014/main" id="{22ECD492-0219-49C6-BDDE-9EB19A7FA085}"/>
              </a:ext>
            </a:extLst>
          </p:cNvPr>
          <p:cNvSpPr txBox="1"/>
          <p:nvPr/>
        </p:nvSpPr>
        <p:spPr>
          <a:xfrm>
            <a:off x="9223131" y="6523808"/>
            <a:ext cx="914400" cy="369332"/>
          </a:xfrm>
          <a:prstGeom prst="rect">
            <a:avLst/>
          </a:prstGeom>
          <a:noFill/>
        </p:spPr>
        <p:txBody>
          <a:bodyPr wrap="square" rtlCol="0">
            <a:spAutoFit/>
          </a:bodyPr>
          <a:lstStyle/>
          <a:p>
            <a:r>
              <a:rPr lang="en-US" altLang="zh-CN" b="1" dirty="0">
                <a:solidFill>
                  <a:schemeClr val="bg1"/>
                </a:solidFill>
                <a:latin typeface="站酷快乐体2016修订版" panose="02010600030101010101" pitchFamily="2" charset="-122"/>
                <a:ea typeface="站酷快乐体2016修订版" panose="02010600030101010101" pitchFamily="2" charset="-122"/>
              </a:rPr>
              <a:t>1/2</a:t>
            </a:r>
            <a:endParaRPr lang="zh-CN" altLang="en-US" b="1" dirty="0">
              <a:solidFill>
                <a:schemeClr val="bg1"/>
              </a:solidFill>
              <a:latin typeface="站酷快乐体2016修订版" panose="02010600030101010101" pitchFamily="2" charset="-122"/>
              <a:ea typeface="站酷快乐体2016修订版" panose="02010600030101010101" pitchFamily="2" charset="-122"/>
            </a:endParaRPr>
          </a:p>
        </p:txBody>
      </p:sp>
      <p:pic>
        <p:nvPicPr>
          <p:cNvPr id="37" name="Picture 36">
            <a:extLst>
              <a:ext uri="{FF2B5EF4-FFF2-40B4-BE49-F238E27FC236}">
                <a16:creationId xmlns:a16="http://schemas.microsoft.com/office/drawing/2014/main" id="{D8BA0173-11E0-471D-BB50-4373231B05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2641" y="516308"/>
            <a:ext cx="1012842" cy="252803"/>
          </a:xfrm>
          <a:prstGeom prst="rect">
            <a:avLst/>
          </a:prstGeom>
        </p:spPr>
      </p:pic>
      <p:sp>
        <p:nvSpPr>
          <p:cNvPr id="40" name="TextBox 39">
            <a:extLst>
              <a:ext uri="{FF2B5EF4-FFF2-40B4-BE49-F238E27FC236}">
                <a16:creationId xmlns:a16="http://schemas.microsoft.com/office/drawing/2014/main" id="{6AB90D83-412D-4E75-A0B8-81B5137EC1D7}"/>
              </a:ext>
            </a:extLst>
          </p:cNvPr>
          <p:cNvSpPr txBox="1"/>
          <p:nvPr/>
        </p:nvSpPr>
        <p:spPr>
          <a:xfrm>
            <a:off x="7904283" y="749235"/>
            <a:ext cx="2084225" cy="369332"/>
          </a:xfrm>
          <a:prstGeom prst="rect">
            <a:avLst/>
          </a:prstGeom>
          <a:noFill/>
        </p:spPr>
        <p:txBody>
          <a:bodyPr wrap="none" rtlCol="0">
            <a:spAutoFit/>
          </a:bodyPr>
          <a:lstStyle/>
          <a:p>
            <a:r>
              <a:rPr lang="zh-CN" altLang="en-US" dirty="0">
                <a:solidFill>
                  <a:srgbClr val="535353"/>
                </a:solidFill>
                <a:latin typeface="站酷文艺体" panose="02000603000000000000" pitchFamily="2" charset="-122"/>
                <a:ea typeface="站酷文艺体" panose="02000603000000000000" pitchFamily="2" charset="-122"/>
              </a:rPr>
              <a:t>随时表扬 定期批评</a:t>
            </a:r>
          </a:p>
        </p:txBody>
      </p:sp>
      <p:sp>
        <p:nvSpPr>
          <p:cNvPr id="23" name="TextBox 22">
            <a:extLst>
              <a:ext uri="{FF2B5EF4-FFF2-40B4-BE49-F238E27FC236}">
                <a16:creationId xmlns:a16="http://schemas.microsoft.com/office/drawing/2014/main" id="{E160F926-B19A-4E17-B268-3A338E9759C6}"/>
              </a:ext>
            </a:extLst>
          </p:cNvPr>
          <p:cNvSpPr txBox="1"/>
          <p:nvPr/>
        </p:nvSpPr>
        <p:spPr>
          <a:xfrm>
            <a:off x="3126904" y="7101970"/>
            <a:ext cx="4190571" cy="261610"/>
          </a:xfrm>
          <a:prstGeom prst="rect">
            <a:avLst/>
          </a:prstGeom>
          <a:noFill/>
        </p:spPr>
        <p:txBody>
          <a:bodyPr wrap="none" rtlCol="0">
            <a:spAutoFit/>
          </a:bodyPr>
          <a:lstStyle/>
          <a:p>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designed by </a:t>
            </a:r>
            <a:r>
              <a:rPr lang="en-US" altLang="zh-CN" sz="1100" dirty="0">
                <a:solidFill>
                  <a:srgbClr val="525252"/>
                </a:solidFill>
                <a:latin typeface="站酷快乐体2016修订版" panose="02010600030101010101" pitchFamily="2" charset="-122"/>
                <a:ea typeface="站酷快乐体2016修订版" panose="02010600030101010101" pitchFamily="2" charset="-122"/>
                <a:hlinkClick r:id="rId3">
                  <a:extLst>
                    <a:ext uri="{A12FA001-AC4F-418D-AE19-62706E023703}">
                      <ahyp:hlinkClr xmlns:ahyp="http://schemas.microsoft.com/office/drawing/2018/hyperlinkcolor" val="tx"/>
                    </a:ext>
                  </a:extLst>
                </a:hlinkClick>
              </a:rPr>
              <a:t>www.kanjianshijian.com</a:t>
            </a:r>
            <a:r>
              <a:rPr lang="en-US" altLang="zh-CN" sz="1100" dirty="0">
                <a:solidFill>
                  <a:srgbClr val="525252"/>
                </a:solidFill>
                <a:latin typeface="站酷快乐体2016修订版" panose="02010600030101010101" pitchFamily="2" charset="-122"/>
                <a:ea typeface="站酷快乐体2016修订版" panose="02010600030101010101" pitchFamily="2" charset="-122"/>
              </a:rPr>
              <a:t> licensed under GPL v3.0</a:t>
            </a:r>
            <a:endParaRPr lang="zh-CN" altLang="en-US" sz="1100" dirty="0">
              <a:solidFill>
                <a:srgbClr val="525252"/>
              </a:solidFill>
              <a:latin typeface="站酷快乐体2016修订版" panose="02010600030101010101" pitchFamily="2" charset="-122"/>
              <a:ea typeface="站酷快乐体2016修订版" panose="02010600030101010101" pitchFamily="2" charset="-122"/>
            </a:endParaRPr>
          </a:p>
        </p:txBody>
      </p:sp>
    </p:spTree>
    <p:extLst>
      <p:ext uri="{BB962C8B-B14F-4D97-AF65-F5344CB8AC3E}">
        <p14:creationId xmlns:p14="http://schemas.microsoft.com/office/powerpoint/2010/main" val="192929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A1F81E-ECC1-451E-9BA9-6CD530A9DD4A}"/>
              </a:ext>
            </a:extLst>
          </p:cNvPr>
          <p:cNvSpPr txBox="1"/>
          <p:nvPr/>
        </p:nvSpPr>
        <p:spPr>
          <a:xfrm>
            <a:off x="378069" y="526271"/>
            <a:ext cx="9636370" cy="5478423"/>
          </a:xfrm>
          <a:prstGeom prst="rect">
            <a:avLst/>
          </a:prstGeom>
          <a:noFill/>
        </p:spPr>
        <p:txBody>
          <a:bodyPr wrap="square" rtlCol="0">
            <a:spAutoFit/>
          </a:bodyPr>
          <a:lstStyle/>
          <a:p>
            <a:r>
              <a:rPr lang="zh-CN" altLang="en-US" sz="1400" dirty="0">
                <a:latin typeface="幼圆" panose="02010509060101010101" pitchFamily="49" charset="-122"/>
                <a:ea typeface="幼圆" panose="02010509060101010101" pitchFamily="49" charset="-122"/>
              </a:rPr>
              <a:t>你好啊，</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很高兴你能选择我们的时间管理产品。</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你现在看到的这套时间管理表格和游戏由时光积木教育科技研发，免费提供给大家独立使用，或配合我们的智能定时器</a:t>
            </a:r>
            <a:r>
              <a:rPr lang="en-US" altLang="zh-CN" sz="1400" dirty="0">
                <a:latin typeface="幼圆" panose="02010509060101010101" pitchFamily="49" charset="-122"/>
                <a:ea typeface="幼圆" panose="02010509060101010101" pitchFamily="49" charset="-122"/>
              </a:rPr>
              <a:t>CUBI</a:t>
            </a:r>
            <a:r>
              <a:rPr lang="zh-CN" altLang="en-US" sz="1400" dirty="0">
                <a:latin typeface="幼圆" panose="02010509060101010101" pitchFamily="49" charset="-122"/>
                <a:ea typeface="幼圆" panose="02010509060101010101" pitchFamily="49" charset="-122"/>
              </a:rPr>
              <a:t>等产品使用。</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本时间管理表格主要用途在于使用“强可视化”的方式帮助家长和学生养成时间管理习惯。相比于</a:t>
            </a:r>
            <a:r>
              <a:rPr lang="en-US" altLang="zh-CN" sz="1400" dirty="0">
                <a:latin typeface="幼圆" panose="02010509060101010101" pitchFamily="49" charset="-122"/>
                <a:ea typeface="幼圆" panose="02010509060101010101" pitchFamily="49" charset="-122"/>
              </a:rPr>
              <a:t>APP</a:t>
            </a:r>
            <a:r>
              <a:rPr lang="zh-CN" altLang="en-US" sz="1400" dirty="0">
                <a:latin typeface="幼圆" panose="02010509060101010101" pitchFamily="49" charset="-122"/>
                <a:ea typeface="幼圆" panose="02010509060101010101" pitchFamily="49" charset="-122"/>
              </a:rPr>
              <a:t>内置的时间表格，这种打印再张贴在学习空间的“强可视化”方式被证明能更有效得提升时间管理效率和效果。相比于大张可擦写磁贴的表格，这种随意打印的方式更经济便捷。因为除了占地更小以外，你可以在</a:t>
            </a:r>
            <a:r>
              <a:rPr lang="en-US" altLang="zh-CN" sz="1400" dirty="0">
                <a:latin typeface="幼圆" panose="02010509060101010101" pitchFamily="49" charset="-122"/>
                <a:ea typeface="幼圆" panose="02010509060101010101" pitchFamily="49" charset="-122"/>
              </a:rPr>
              <a:t>ppt</a:t>
            </a:r>
            <a:r>
              <a:rPr lang="zh-CN" altLang="en-US" sz="1400" dirty="0">
                <a:latin typeface="幼圆" panose="02010509060101010101" pitchFamily="49" charset="-122"/>
                <a:ea typeface="幼圆" panose="02010509060101010101" pitchFamily="49" charset="-122"/>
              </a:rPr>
              <a:t>上直接打字修改也可以手写并签名提升仪式感。</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本系列表格包含游戏化激励表，成长记录表，奖惩协议，亲子读书记录表，时间观念培养表，周记录表等多个系列。适和从孩子到成人得时间管理强可视化记录。每个系列均有多个配色，交叉使用不容易产生倦怠感。</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再研发钟，我们充分考虑了很多细节，因为我们知道时间观念培养对于任何人来说都是一件很重要但又很困难的事，好的产品会涉及到科学方法，心理学，管理学，大数据等多个方面。在研发这些产品前，我们的</a:t>
            </a:r>
            <a:r>
              <a:rPr lang="en-US" altLang="zh-CN" sz="1400" dirty="0">
                <a:latin typeface="幼圆" panose="02010509060101010101" pitchFamily="49" charset="-122"/>
                <a:ea typeface="幼圆" panose="02010509060101010101" pitchFamily="49" charset="-122"/>
              </a:rPr>
              <a:t>APP</a:t>
            </a:r>
            <a:r>
              <a:rPr lang="zh-CN" altLang="en-US" sz="1400" dirty="0">
                <a:latin typeface="幼圆" panose="02010509060101010101" pitchFamily="49" charset="-122"/>
                <a:ea typeface="幼圆" panose="02010509060101010101" pitchFamily="49" charset="-122"/>
              </a:rPr>
              <a:t>已经有超过</a:t>
            </a:r>
            <a:r>
              <a:rPr lang="en-US" altLang="zh-CN" sz="1400" dirty="0">
                <a:latin typeface="幼圆" panose="02010509060101010101" pitchFamily="49" charset="-122"/>
                <a:ea typeface="幼圆" panose="02010509060101010101" pitchFamily="49" charset="-122"/>
              </a:rPr>
              <a:t>5</a:t>
            </a:r>
            <a:r>
              <a:rPr lang="zh-CN" altLang="en-US" sz="1400" dirty="0">
                <a:latin typeface="幼圆" panose="02010509060101010101" pitchFamily="49" charset="-122"/>
                <a:ea typeface="幼圆" panose="02010509060101010101" pitchFamily="49" charset="-122"/>
              </a:rPr>
              <a:t>年，</a:t>
            </a:r>
            <a:r>
              <a:rPr lang="en-US" altLang="zh-CN" sz="1400" dirty="0">
                <a:latin typeface="幼圆" panose="02010509060101010101" pitchFamily="49" charset="-122"/>
                <a:ea typeface="幼圆" panose="02010509060101010101" pitchFamily="49" charset="-122"/>
              </a:rPr>
              <a:t>100</a:t>
            </a:r>
            <a:r>
              <a:rPr lang="zh-CN" altLang="en-US" sz="1400" dirty="0">
                <a:latin typeface="幼圆" panose="02010509060101010101" pitchFamily="49" charset="-122"/>
                <a:ea typeface="幼圆" panose="02010509060101010101" pitchFamily="49" charset="-122"/>
              </a:rPr>
              <a:t>万用户的数据积累，这才让我们稍微有信心推出更多的工具帮助大家。但是坦白的说我们也深知时间管理的难度，即使是我们的产品也没办法保证一定可以帮助到你。但是我们更清楚，在时间管理这条路上，只要能够站起来出发，去觉察自己的时间，观察自己的变化，某种意义上就已经超过很多人了，对吧？</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r>
              <a:rPr lang="zh-CN" altLang="en-US" sz="1400" dirty="0">
                <a:latin typeface="幼圆" panose="02010509060101010101" pitchFamily="49" charset="-122"/>
                <a:ea typeface="幼圆" panose="02010509060101010101" pitchFamily="49" charset="-122"/>
              </a:rPr>
              <a:t>再次感谢使用我们的产品，也欢迎淘宝搜索“</a:t>
            </a:r>
            <a:r>
              <a:rPr lang="en-US" altLang="zh-CN" sz="1400" dirty="0">
                <a:latin typeface="幼圆" panose="02010509060101010101" pitchFamily="49" charset="-122"/>
                <a:ea typeface="幼圆" panose="02010509060101010101" pitchFamily="49" charset="-122"/>
              </a:rPr>
              <a:t>CUBI </a:t>
            </a:r>
            <a:r>
              <a:rPr lang="zh-CN" altLang="en-US" sz="1400" dirty="0">
                <a:latin typeface="幼圆" panose="02010509060101010101" pitchFamily="49" charset="-122"/>
                <a:ea typeface="幼圆" panose="02010509060101010101" pitchFamily="49" charset="-122"/>
              </a:rPr>
              <a:t>定时器”选购我们的配套智能定时器，真的很多用户喜欢的不得了</a:t>
            </a:r>
            <a:r>
              <a:rPr lang="zh-CN" altLang="en-US" sz="1400" dirty="0">
                <a:latin typeface="幼圆" panose="02010509060101010101" pitchFamily="49" charset="-122"/>
                <a:ea typeface="幼圆" panose="02010509060101010101" pitchFamily="49" charset="-122"/>
                <a:sym typeface="Wingdings" panose="05000000000000000000" pitchFamily="2" charset="2"/>
              </a:rPr>
              <a:t></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p:txBody>
      </p:sp>
      <p:pic>
        <p:nvPicPr>
          <p:cNvPr id="5" name="Picture 4">
            <a:extLst>
              <a:ext uri="{FF2B5EF4-FFF2-40B4-BE49-F238E27FC236}">
                <a16:creationId xmlns:a16="http://schemas.microsoft.com/office/drawing/2014/main" id="{17C9A0B7-CB97-4308-ABA7-1CDFA31A15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37318" y="349521"/>
            <a:ext cx="1624013" cy="405349"/>
          </a:xfrm>
          <a:prstGeom prst="rect">
            <a:avLst/>
          </a:prstGeom>
        </p:spPr>
      </p:pic>
      <p:sp>
        <p:nvSpPr>
          <p:cNvPr id="6" name="TextBox 5">
            <a:extLst>
              <a:ext uri="{FF2B5EF4-FFF2-40B4-BE49-F238E27FC236}">
                <a16:creationId xmlns:a16="http://schemas.microsoft.com/office/drawing/2014/main" id="{92ADB3FF-84D8-421F-BC7C-B9901D87FD7C}"/>
              </a:ext>
            </a:extLst>
          </p:cNvPr>
          <p:cNvSpPr txBox="1"/>
          <p:nvPr/>
        </p:nvSpPr>
        <p:spPr>
          <a:xfrm>
            <a:off x="331177" y="5639652"/>
            <a:ext cx="6797054" cy="1292662"/>
          </a:xfrm>
          <a:prstGeom prst="rect">
            <a:avLst/>
          </a:prstGeom>
          <a:noFill/>
        </p:spPr>
        <p:txBody>
          <a:bodyPr wrap="none" rtlCol="0">
            <a:spAutoFit/>
          </a:bodyPr>
          <a:lstStyle/>
          <a:p>
            <a:pPr algn="ctr"/>
            <a:r>
              <a:rPr lang="zh-CN" altLang="en-US" b="1" dirty="0">
                <a:solidFill>
                  <a:srgbClr val="FF0000"/>
                </a:solidFill>
              </a:rPr>
              <a:t>注意</a:t>
            </a:r>
            <a:endParaRPr lang="en-US" altLang="zh-CN" b="1" dirty="0">
              <a:solidFill>
                <a:srgbClr val="FF0000"/>
              </a:solidFill>
            </a:endParaRPr>
          </a:p>
          <a:p>
            <a:pPr algn="ctr"/>
            <a:r>
              <a:rPr lang="zh-CN" altLang="en-US" sz="1000" dirty="0">
                <a:solidFill>
                  <a:srgbClr val="FF0000"/>
                </a:solidFill>
              </a:rPr>
              <a:t>本系列表格对个人用户全部免费开源，无需购买，但时光积木享有相关知识产权。</a:t>
            </a:r>
            <a:endParaRPr lang="en-US" altLang="zh-CN" sz="1000" dirty="0">
              <a:solidFill>
                <a:srgbClr val="FF0000"/>
              </a:solidFill>
            </a:endParaRPr>
          </a:p>
          <a:p>
            <a:pPr algn="ctr"/>
            <a:r>
              <a:rPr lang="zh-CN" altLang="en-US" sz="1000" dirty="0">
                <a:solidFill>
                  <a:srgbClr val="FF0000"/>
                </a:solidFill>
              </a:rPr>
              <a:t>你可以通过如下网址</a:t>
            </a:r>
            <a:r>
              <a:rPr lang="en-US" altLang="zh-CN" sz="1000" dirty="0" err="1">
                <a:solidFill>
                  <a:srgbClr val="FF0000"/>
                </a:solidFill>
              </a:rPr>
              <a:t>github</a:t>
            </a:r>
            <a:r>
              <a:rPr lang="zh-CN" altLang="en-US" sz="1000" dirty="0">
                <a:solidFill>
                  <a:srgbClr val="FF0000"/>
                </a:solidFill>
              </a:rPr>
              <a:t>免费获得。</a:t>
            </a:r>
            <a:endParaRPr lang="en-US" altLang="zh-CN" sz="1000" dirty="0">
              <a:solidFill>
                <a:srgbClr val="FF0000"/>
              </a:solidFill>
            </a:endParaRPr>
          </a:p>
          <a:p>
            <a:pPr algn="ctr"/>
            <a:r>
              <a:rPr lang="en-US" altLang="zh-CN" sz="1000" dirty="0">
                <a:solidFill>
                  <a:srgbClr val="FF0000"/>
                </a:solidFill>
                <a:hlinkClick r:id="rId3">
                  <a:extLst>
                    <a:ext uri="{A12FA001-AC4F-418D-AE19-62706E023703}">
                      <ahyp:hlinkClr xmlns:ahyp="http://schemas.microsoft.com/office/drawing/2018/hyperlinkcolor" val="tx"/>
                    </a:ext>
                  </a:extLst>
                </a:hlinkClick>
              </a:rPr>
              <a:t>https://github.com/shiguangjimu/timetable</a:t>
            </a:r>
            <a:endParaRPr lang="en-US" altLang="zh-CN" sz="1000" dirty="0">
              <a:solidFill>
                <a:srgbClr val="FF0000"/>
              </a:solidFill>
            </a:endParaRPr>
          </a:p>
          <a:p>
            <a:pPr algn="ctr"/>
            <a:r>
              <a:rPr lang="zh-CN" altLang="en-US" sz="1000" dirty="0">
                <a:solidFill>
                  <a:srgbClr val="FF0000"/>
                </a:solidFill>
              </a:rPr>
              <a:t>也可扫吗关注时光积木</a:t>
            </a:r>
            <a:r>
              <a:rPr lang="en-US" altLang="zh-CN" sz="1000" dirty="0">
                <a:solidFill>
                  <a:srgbClr val="FF0000"/>
                </a:solidFill>
              </a:rPr>
              <a:t>/</a:t>
            </a:r>
            <a:r>
              <a:rPr lang="zh-CN" altLang="en-US" sz="1000" dirty="0">
                <a:solidFill>
                  <a:srgbClr val="FF0000"/>
                </a:solidFill>
              </a:rPr>
              <a:t>看见时间官方公众号获得。</a:t>
            </a:r>
            <a:endParaRPr lang="en-US" altLang="zh-CN" sz="1000" dirty="0">
              <a:solidFill>
                <a:srgbClr val="FF0000"/>
              </a:solidFill>
            </a:endParaRPr>
          </a:p>
          <a:p>
            <a:pPr algn="ctr"/>
            <a:r>
              <a:rPr lang="zh-CN" altLang="en-US" sz="1000" dirty="0">
                <a:solidFill>
                  <a:srgbClr val="FF0000"/>
                </a:solidFill>
              </a:rPr>
              <a:t>除时光积木外，任何个人组织均需按照</a:t>
            </a:r>
            <a:r>
              <a:rPr lang="en-US" altLang="zh-CN" sz="1000" dirty="0">
                <a:solidFill>
                  <a:srgbClr val="FF0000"/>
                </a:solidFill>
              </a:rPr>
              <a:t>GPL</a:t>
            </a:r>
            <a:r>
              <a:rPr lang="zh-CN" altLang="en-US" sz="1000" dirty="0">
                <a:solidFill>
                  <a:srgbClr val="FF0000"/>
                </a:solidFill>
              </a:rPr>
              <a:t>开源协议使用，且未经书面许可不得用于商业用途。</a:t>
            </a:r>
            <a:endParaRPr lang="en-US" altLang="zh-CN" sz="1000" dirty="0">
              <a:solidFill>
                <a:srgbClr val="FF0000"/>
              </a:solidFill>
            </a:endParaRPr>
          </a:p>
          <a:p>
            <a:pPr algn="ctr"/>
            <a:r>
              <a:rPr lang="zh-CN" altLang="en-US" sz="1000" dirty="0">
                <a:solidFill>
                  <a:srgbClr val="FF0000"/>
                </a:solidFill>
              </a:rPr>
              <a:t>*本系列表格部分图片来自于</a:t>
            </a:r>
            <a:r>
              <a:rPr lang="en-US" altLang="zh-CN" sz="1000" dirty="0">
                <a:solidFill>
                  <a:srgbClr val="FF0000"/>
                </a:solidFill>
              </a:rPr>
              <a:t>FREEPIK</a:t>
            </a:r>
            <a:r>
              <a:rPr lang="zh-CN" altLang="en-US" sz="1000" dirty="0">
                <a:solidFill>
                  <a:srgbClr val="FF0000"/>
                </a:solidFill>
              </a:rPr>
              <a:t>，感谢</a:t>
            </a:r>
            <a:r>
              <a:rPr lang="en-US" altLang="zh-CN" sz="1000" dirty="0">
                <a:solidFill>
                  <a:srgbClr val="FF0000"/>
                </a:solidFill>
              </a:rPr>
              <a:t>FREEPIK</a:t>
            </a:r>
            <a:r>
              <a:rPr lang="zh-CN" altLang="en-US" sz="1000" dirty="0">
                <a:solidFill>
                  <a:srgbClr val="FF0000"/>
                </a:solidFill>
              </a:rPr>
              <a:t>无私帮助，欢迎大家访问</a:t>
            </a:r>
            <a:r>
              <a:rPr lang="en-US" altLang="zh-CN" sz="1000" dirty="0">
                <a:hlinkClick r:id="rId4"/>
              </a:rPr>
              <a:t>https://www.freepik.com/</a:t>
            </a:r>
            <a:r>
              <a:rPr lang="zh-CN" altLang="en-US" sz="1000" dirty="0">
                <a:solidFill>
                  <a:srgbClr val="FF0000"/>
                </a:solidFill>
              </a:rPr>
              <a:t>获取更多图片*</a:t>
            </a:r>
            <a:endParaRPr lang="en-US" altLang="zh-CN" sz="1000" dirty="0">
              <a:solidFill>
                <a:srgbClr val="FF0000"/>
              </a:solidFill>
            </a:endParaRPr>
          </a:p>
        </p:txBody>
      </p:sp>
      <p:pic>
        <p:nvPicPr>
          <p:cNvPr id="7" name="Picture 6">
            <a:extLst>
              <a:ext uri="{FF2B5EF4-FFF2-40B4-BE49-F238E27FC236}">
                <a16:creationId xmlns:a16="http://schemas.microsoft.com/office/drawing/2014/main" id="{025C2D1D-E316-4538-A09B-17002EEA2A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52692" y="5565843"/>
            <a:ext cx="1366471" cy="1366471"/>
          </a:xfrm>
          <a:prstGeom prst="rect">
            <a:avLst/>
          </a:prstGeom>
        </p:spPr>
      </p:pic>
    </p:spTree>
    <p:extLst>
      <p:ext uri="{BB962C8B-B14F-4D97-AF65-F5344CB8AC3E}">
        <p14:creationId xmlns:p14="http://schemas.microsoft.com/office/powerpoint/2010/main" val="1908455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CCC"/>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A1F81E-ECC1-451E-9BA9-6CD530A9DD4A}"/>
              </a:ext>
            </a:extLst>
          </p:cNvPr>
          <p:cNvSpPr txBox="1"/>
          <p:nvPr/>
        </p:nvSpPr>
        <p:spPr>
          <a:xfrm>
            <a:off x="378069" y="1009847"/>
            <a:ext cx="9636370" cy="5262979"/>
          </a:xfrm>
          <a:prstGeom prst="rect">
            <a:avLst/>
          </a:prstGeom>
          <a:noFill/>
        </p:spPr>
        <p:txBody>
          <a:bodyPr wrap="square" rtlCol="0">
            <a:spAutoFit/>
          </a:bodyPr>
          <a:lstStyle/>
          <a:p>
            <a:r>
              <a:rPr lang="zh-CN" altLang="en-US" sz="1400" dirty="0">
                <a:latin typeface="幼圆" panose="02010509060101010101" pitchFamily="49" charset="-122"/>
                <a:ea typeface="幼圆" panose="02010509060101010101" pitchFamily="49" charset="-122"/>
              </a:rPr>
              <a:t>使用方法：</a:t>
            </a: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建议在</a:t>
            </a:r>
            <a:r>
              <a:rPr lang="en-US" altLang="zh-CN" sz="1400" dirty="0">
                <a:latin typeface="幼圆" panose="02010509060101010101" pitchFamily="49" charset="-122"/>
                <a:ea typeface="幼圆" panose="02010509060101010101" pitchFamily="49" charset="-122"/>
              </a:rPr>
              <a:t>ppt</a:t>
            </a:r>
            <a:r>
              <a:rPr lang="zh-CN" altLang="en-US" sz="1400" dirty="0">
                <a:latin typeface="幼圆" panose="02010509060101010101" pitchFamily="49" charset="-122"/>
                <a:ea typeface="幼圆" panose="02010509060101010101" pitchFamily="49" charset="-122"/>
              </a:rPr>
              <a:t>填写后打印或直接打印后和孩子一起填写。但特别建议后者，也就是打印后一起讨论再填写，因为根据心理学，这可以极大的增加孩子的主动性。把“父母强迫的意愿”变成“自己的意愿”</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一定记得让孩子在签名处签名，不仅单单为了仪式感。一切都为了增加孩子的主动性。</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请一定记得“最好的奖励是给孩子自主时间”就是让孩子在满足底线的情况下自己支配时间，无论做任何事。很多孩子的磨蹭其实是因为家长占用了过多的自主时间，孩子潜意识里知道即使做完了也不会有利。</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知名教育专家曾说过教育的重要方法之一是“随时表扬，定期批评”。意思是不要泛泛的夸奖，要针对具体的事做出表扬，批评时最好以家庭会议的方式认真分析并提出建议。</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有很多家长甚至教育专家在培养孩子时间管理习惯时，直接把积分和零用钱挂钩，既能培养孩子的习惯，又能培养孩子的财商。而且妥善控制，并没有发现副作用。也推荐家长朋友们灵活采用。</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a:latin typeface="幼圆" panose="02010509060101010101" pitchFamily="49" charset="-122"/>
                <a:ea typeface="幼圆" panose="02010509060101010101" pitchFamily="49" charset="-122"/>
              </a:rPr>
              <a:t>本表格目标是养成“全家”按照契约做事的精神，切忌“家长独裁”让孩子觉得所有行为都“只要家长开心就好”</a:t>
            </a:r>
            <a:endParaRPr lang="en-US" altLang="zh-CN" sz="1400" dirty="0">
              <a:latin typeface="幼圆" panose="02010509060101010101" pitchFamily="49" charset="-122"/>
              <a:ea typeface="幼圆" panose="02010509060101010101" pitchFamily="49" charset="-122"/>
            </a:endParaRPr>
          </a:p>
          <a:p>
            <a:pPr marL="342900" indent="-342900">
              <a:buAutoNum type="arabicPeriod"/>
            </a:pPr>
            <a:r>
              <a:rPr lang="zh-CN" altLang="en-US" sz="1400" dirty="0">
                <a:latin typeface="幼圆" panose="02010509060101010101" pitchFamily="49" charset="-122"/>
                <a:ea typeface="幼圆" panose="02010509060101010101" pitchFamily="49" charset="-122"/>
              </a:rPr>
              <a:t>具体填写方法如下：</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r>
              <a:rPr lang="zh-CN" altLang="en-US" sz="1400" dirty="0">
                <a:latin typeface="幼圆" panose="02010509060101010101" pitchFamily="49" charset="-122"/>
                <a:ea typeface="幼圆" panose="02010509060101010101" pitchFamily="49" charset="-122"/>
              </a:rPr>
              <a:t>搭配奖惩协议使用，填写前讨论本周奖励的项目和着重改掉的问题，设立奖励标准分数。</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r>
              <a:rPr lang="zh-CN" altLang="en-US" sz="1400" dirty="0">
                <a:latin typeface="幼圆" panose="02010509060101010101" pitchFamily="49" charset="-122"/>
                <a:ea typeface="幼圆" panose="02010509060101010101" pitchFamily="49" charset="-122"/>
              </a:rPr>
              <a:t>在好习惯一栏填写每周讨论后要培养的好习惯，比如准时起床，准时上学，按时完成作业等</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r>
              <a:rPr lang="zh-CN" altLang="en-US" sz="1400" dirty="0">
                <a:latin typeface="幼圆" panose="02010509060101010101" pitchFamily="49" charset="-122"/>
                <a:ea typeface="幼圆" panose="02010509060101010101" pitchFamily="49" charset="-122"/>
              </a:rPr>
              <a:t>每天晚上都对这些好习惯做回顾，可以打分比如</a:t>
            </a:r>
            <a:r>
              <a:rPr lang="en-US" altLang="zh-CN" sz="1400" dirty="0">
                <a:latin typeface="幼圆" panose="02010509060101010101" pitchFamily="49" charset="-122"/>
                <a:ea typeface="幼圆" panose="02010509060101010101" pitchFamily="49" charset="-122"/>
              </a:rPr>
              <a:t>1-10</a:t>
            </a:r>
            <a:r>
              <a:rPr lang="zh-CN" altLang="en-US" sz="1400" dirty="0">
                <a:latin typeface="幼圆" panose="02010509060101010101" pitchFamily="49" charset="-122"/>
                <a:ea typeface="幼圆" panose="02010509060101010101" pitchFamily="49" charset="-122"/>
              </a:rPr>
              <a:t>分，也可以简单的贴画笑脸哭脸</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r>
              <a:rPr lang="zh-CN" altLang="en-US" sz="1400" dirty="0">
                <a:latin typeface="幼圆" panose="02010509060101010101" pitchFamily="49" charset="-122"/>
                <a:ea typeface="幼圆" panose="02010509060101010101" pitchFamily="49" charset="-122"/>
              </a:rPr>
              <a:t>每周结束时计算总分数，发放奖励。</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r>
              <a:rPr lang="zh-CN" altLang="en-US" sz="1400" dirty="0">
                <a:latin typeface="幼圆" panose="02010509060101010101" pitchFamily="49" charset="-122"/>
                <a:ea typeface="幼圆" panose="02010509060101010101" pitchFamily="49" charset="-122"/>
              </a:rPr>
              <a:t>每个好习惯都可以单独按周计分，可以和其他项比较得知下周有哪些改进项目，填写到尚需改进栏。</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r>
              <a:rPr lang="zh-CN" altLang="en-US" sz="1400" dirty="0">
                <a:latin typeface="幼圆" panose="02010509060101010101" pitchFamily="49" charset="-122"/>
                <a:ea typeface="幼圆" panose="02010509060101010101" pitchFamily="49" charset="-122"/>
              </a:rPr>
              <a:t>总结时也可以最后得出特别表扬项目，例如在好习惯之外的项目，或者哪项好习惯特别好，给与机动加分。随机的意外奖励有助于帮助孩子更快养成习惯。但要注意即使时随机的奖励也要有理有据。</a:t>
            </a:r>
            <a:endParaRPr lang="en-US" altLang="zh-CN" sz="1400" dirty="0">
              <a:latin typeface="幼圆" panose="02010509060101010101" pitchFamily="49" charset="-122"/>
              <a:ea typeface="幼圆" panose="02010509060101010101" pitchFamily="49" charset="-122"/>
            </a:endParaRPr>
          </a:p>
          <a:p>
            <a:pPr marL="800100" lvl="1" indent="-342900">
              <a:buAutoNum type="arabicPeriod"/>
            </a:pPr>
            <a:endParaRPr lang="en-US" altLang="zh-CN" sz="1400" dirty="0">
              <a:latin typeface="幼圆" panose="02010509060101010101" pitchFamily="49" charset="-122"/>
              <a:ea typeface="幼圆" panose="02010509060101010101" pitchFamily="49" charset="-122"/>
            </a:endParaRPr>
          </a:p>
          <a:p>
            <a:pPr marL="342900" indent="-342900">
              <a:buAutoNum type="arabicPeriod"/>
            </a:pPr>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a:p>
            <a:endParaRPr lang="en-US" altLang="zh-CN" sz="1400" dirty="0">
              <a:latin typeface="幼圆" panose="02010509060101010101" pitchFamily="49" charset="-122"/>
              <a:ea typeface="幼圆" panose="02010509060101010101" pitchFamily="49" charset="-122"/>
            </a:endParaRPr>
          </a:p>
        </p:txBody>
      </p:sp>
      <p:pic>
        <p:nvPicPr>
          <p:cNvPr id="5" name="Picture 4">
            <a:extLst>
              <a:ext uri="{FF2B5EF4-FFF2-40B4-BE49-F238E27FC236}">
                <a16:creationId xmlns:a16="http://schemas.microsoft.com/office/drawing/2014/main" id="{17C9A0B7-CB97-4308-ABA7-1CDFA31A15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8069" y="359996"/>
            <a:ext cx="1624013" cy="405349"/>
          </a:xfrm>
          <a:prstGeom prst="rect">
            <a:avLst/>
          </a:prstGeom>
        </p:spPr>
      </p:pic>
      <p:sp>
        <p:nvSpPr>
          <p:cNvPr id="6" name="TextBox 5">
            <a:extLst>
              <a:ext uri="{FF2B5EF4-FFF2-40B4-BE49-F238E27FC236}">
                <a16:creationId xmlns:a16="http://schemas.microsoft.com/office/drawing/2014/main" id="{642BAEFE-C439-4917-ADFC-DE5F6C106CC4}"/>
              </a:ext>
            </a:extLst>
          </p:cNvPr>
          <p:cNvSpPr txBox="1"/>
          <p:nvPr/>
        </p:nvSpPr>
        <p:spPr>
          <a:xfrm>
            <a:off x="331177" y="5639652"/>
            <a:ext cx="6797054" cy="1292662"/>
          </a:xfrm>
          <a:prstGeom prst="rect">
            <a:avLst/>
          </a:prstGeom>
          <a:noFill/>
        </p:spPr>
        <p:txBody>
          <a:bodyPr wrap="none" rtlCol="0">
            <a:spAutoFit/>
          </a:bodyPr>
          <a:lstStyle/>
          <a:p>
            <a:pPr algn="ctr"/>
            <a:r>
              <a:rPr lang="zh-CN" altLang="en-US" b="1" dirty="0">
                <a:solidFill>
                  <a:srgbClr val="FF0000"/>
                </a:solidFill>
              </a:rPr>
              <a:t>注意</a:t>
            </a:r>
            <a:endParaRPr lang="en-US" altLang="zh-CN" b="1" dirty="0">
              <a:solidFill>
                <a:srgbClr val="FF0000"/>
              </a:solidFill>
            </a:endParaRPr>
          </a:p>
          <a:p>
            <a:pPr algn="ctr"/>
            <a:r>
              <a:rPr lang="zh-CN" altLang="en-US" sz="1000" dirty="0">
                <a:solidFill>
                  <a:srgbClr val="FF0000"/>
                </a:solidFill>
              </a:rPr>
              <a:t>本系列表格对个人用户全部免费开源，无需购买，但时光积木享有相关知识产权。</a:t>
            </a:r>
            <a:endParaRPr lang="en-US" altLang="zh-CN" sz="1000" dirty="0">
              <a:solidFill>
                <a:srgbClr val="FF0000"/>
              </a:solidFill>
            </a:endParaRPr>
          </a:p>
          <a:p>
            <a:pPr algn="ctr"/>
            <a:r>
              <a:rPr lang="zh-CN" altLang="en-US" sz="1000" dirty="0">
                <a:solidFill>
                  <a:srgbClr val="FF0000"/>
                </a:solidFill>
              </a:rPr>
              <a:t>你可以通过如下网址</a:t>
            </a:r>
            <a:r>
              <a:rPr lang="en-US" altLang="zh-CN" sz="1000" dirty="0" err="1">
                <a:solidFill>
                  <a:srgbClr val="FF0000"/>
                </a:solidFill>
              </a:rPr>
              <a:t>github</a:t>
            </a:r>
            <a:r>
              <a:rPr lang="zh-CN" altLang="en-US" sz="1000" dirty="0">
                <a:solidFill>
                  <a:srgbClr val="FF0000"/>
                </a:solidFill>
              </a:rPr>
              <a:t>免费获得。</a:t>
            </a:r>
            <a:endParaRPr lang="en-US" altLang="zh-CN" sz="1000" dirty="0">
              <a:solidFill>
                <a:srgbClr val="FF0000"/>
              </a:solidFill>
            </a:endParaRPr>
          </a:p>
          <a:p>
            <a:pPr algn="ctr"/>
            <a:r>
              <a:rPr lang="en-US" altLang="zh-CN" sz="1000" dirty="0">
                <a:solidFill>
                  <a:srgbClr val="FF0000"/>
                </a:solidFill>
                <a:hlinkClick r:id="rId3">
                  <a:extLst>
                    <a:ext uri="{A12FA001-AC4F-418D-AE19-62706E023703}">
                      <ahyp:hlinkClr xmlns:ahyp="http://schemas.microsoft.com/office/drawing/2018/hyperlinkcolor" val="tx"/>
                    </a:ext>
                  </a:extLst>
                </a:hlinkClick>
              </a:rPr>
              <a:t>https://github.com/shiguangjimu/timetable</a:t>
            </a:r>
            <a:endParaRPr lang="en-US" altLang="zh-CN" sz="1000" dirty="0">
              <a:solidFill>
                <a:srgbClr val="FF0000"/>
              </a:solidFill>
            </a:endParaRPr>
          </a:p>
          <a:p>
            <a:pPr algn="ctr"/>
            <a:r>
              <a:rPr lang="zh-CN" altLang="en-US" sz="1000" dirty="0">
                <a:solidFill>
                  <a:srgbClr val="FF0000"/>
                </a:solidFill>
              </a:rPr>
              <a:t>也可扫吗关注时光积木</a:t>
            </a:r>
            <a:r>
              <a:rPr lang="en-US" altLang="zh-CN" sz="1000" dirty="0">
                <a:solidFill>
                  <a:srgbClr val="FF0000"/>
                </a:solidFill>
              </a:rPr>
              <a:t>/</a:t>
            </a:r>
            <a:r>
              <a:rPr lang="zh-CN" altLang="en-US" sz="1000" dirty="0">
                <a:solidFill>
                  <a:srgbClr val="FF0000"/>
                </a:solidFill>
              </a:rPr>
              <a:t>看见时间官方公众号获得。</a:t>
            </a:r>
            <a:endParaRPr lang="en-US" altLang="zh-CN" sz="1000" dirty="0">
              <a:solidFill>
                <a:srgbClr val="FF0000"/>
              </a:solidFill>
            </a:endParaRPr>
          </a:p>
          <a:p>
            <a:pPr algn="ctr"/>
            <a:r>
              <a:rPr lang="zh-CN" altLang="en-US" sz="1000" dirty="0">
                <a:solidFill>
                  <a:srgbClr val="FF0000"/>
                </a:solidFill>
              </a:rPr>
              <a:t>除时光积木外，任何个人组织均需按照</a:t>
            </a:r>
            <a:r>
              <a:rPr lang="en-US" altLang="zh-CN" sz="1000" dirty="0">
                <a:solidFill>
                  <a:srgbClr val="FF0000"/>
                </a:solidFill>
              </a:rPr>
              <a:t>GPL</a:t>
            </a:r>
            <a:r>
              <a:rPr lang="zh-CN" altLang="en-US" sz="1000" dirty="0">
                <a:solidFill>
                  <a:srgbClr val="FF0000"/>
                </a:solidFill>
              </a:rPr>
              <a:t>开源协议使用，且未经书面许可不得用于商业用途。</a:t>
            </a:r>
            <a:endParaRPr lang="en-US" altLang="zh-CN" sz="1000" dirty="0">
              <a:solidFill>
                <a:srgbClr val="FF0000"/>
              </a:solidFill>
            </a:endParaRPr>
          </a:p>
          <a:p>
            <a:pPr algn="ctr"/>
            <a:r>
              <a:rPr lang="zh-CN" altLang="en-US" sz="1000" dirty="0">
                <a:solidFill>
                  <a:srgbClr val="FF0000"/>
                </a:solidFill>
              </a:rPr>
              <a:t>*本系列表格部分图片来自于</a:t>
            </a:r>
            <a:r>
              <a:rPr lang="en-US" altLang="zh-CN" sz="1000" dirty="0">
                <a:solidFill>
                  <a:srgbClr val="FF0000"/>
                </a:solidFill>
              </a:rPr>
              <a:t>FREEPIK</a:t>
            </a:r>
            <a:r>
              <a:rPr lang="zh-CN" altLang="en-US" sz="1000" dirty="0">
                <a:solidFill>
                  <a:srgbClr val="FF0000"/>
                </a:solidFill>
              </a:rPr>
              <a:t>，感谢</a:t>
            </a:r>
            <a:r>
              <a:rPr lang="en-US" altLang="zh-CN" sz="1000" dirty="0">
                <a:solidFill>
                  <a:srgbClr val="FF0000"/>
                </a:solidFill>
              </a:rPr>
              <a:t>FREEPIK</a:t>
            </a:r>
            <a:r>
              <a:rPr lang="zh-CN" altLang="en-US" sz="1000" dirty="0">
                <a:solidFill>
                  <a:srgbClr val="FF0000"/>
                </a:solidFill>
              </a:rPr>
              <a:t>无私帮助，欢迎大家访问</a:t>
            </a:r>
            <a:r>
              <a:rPr lang="en-US" altLang="zh-CN" sz="1000" dirty="0">
                <a:hlinkClick r:id="rId4"/>
              </a:rPr>
              <a:t>https://www.freepik.com/</a:t>
            </a:r>
            <a:r>
              <a:rPr lang="zh-CN" altLang="en-US" sz="1000" dirty="0">
                <a:solidFill>
                  <a:srgbClr val="FF0000"/>
                </a:solidFill>
              </a:rPr>
              <a:t>获取更多图片*</a:t>
            </a:r>
            <a:endParaRPr lang="en-US" altLang="zh-CN" sz="1000" dirty="0">
              <a:solidFill>
                <a:srgbClr val="FF0000"/>
              </a:solidFill>
            </a:endParaRPr>
          </a:p>
        </p:txBody>
      </p:sp>
      <p:pic>
        <p:nvPicPr>
          <p:cNvPr id="7" name="Picture 6">
            <a:extLst>
              <a:ext uri="{FF2B5EF4-FFF2-40B4-BE49-F238E27FC236}">
                <a16:creationId xmlns:a16="http://schemas.microsoft.com/office/drawing/2014/main" id="{BDE6C166-DA43-43DE-A5EA-24698B14DCE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52692" y="5565843"/>
            <a:ext cx="1366471" cy="1366471"/>
          </a:xfrm>
          <a:prstGeom prst="rect">
            <a:avLst/>
          </a:prstGeom>
        </p:spPr>
      </p:pic>
    </p:spTree>
    <p:extLst>
      <p:ext uri="{BB962C8B-B14F-4D97-AF65-F5344CB8AC3E}">
        <p14:creationId xmlns:p14="http://schemas.microsoft.com/office/powerpoint/2010/main" val="67793267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198</TotalTime>
  <Words>2026</Words>
  <Application>Microsoft Office PowerPoint</Application>
  <PresentationFormat>Custom</PresentationFormat>
  <Paragraphs>117</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Calibri Light</vt:lpstr>
      <vt:lpstr>幼圆</vt:lpstr>
      <vt:lpstr>站酷文艺体</vt:lpstr>
      <vt:lpstr>Calibri</vt:lpstr>
      <vt:lpstr>站酷快乐体2016修订版</vt:lpstr>
      <vt:lpstr>Arial</vt:lpstr>
      <vt:lpstr>Office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kino meno</dc:creator>
  <cp:lastModifiedBy>kino meno</cp:lastModifiedBy>
  <cp:revision>27</cp:revision>
  <dcterms:created xsi:type="dcterms:W3CDTF">2020-04-29T06:27:07Z</dcterms:created>
  <dcterms:modified xsi:type="dcterms:W3CDTF">2020-05-15T03:30:35Z</dcterms:modified>
</cp:coreProperties>
</file>

<file path=docProps/thumbnail.jpeg>
</file>